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1" r:id="rId16"/>
    <p:sldId id="270" r:id="rId17"/>
  </p:sldIdLst>
  <p:sldSz cx="18288000" cy="10287000"/>
  <p:notesSz cx="6858000" cy="9144000"/>
  <p:embeddedFontLst>
    <p:embeddedFont>
      <p:font typeface="Assistant" pitchFamily="2" charset="-79"/>
      <p:regular r:id="rId18"/>
    </p:embeddedFont>
    <p:embeddedFont>
      <p:font typeface="Linux Biolinum" panose="020B0604020202020204" charset="0"/>
      <p:regular r:id="rId19"/>
    </p:embeddedFont>
    <p:embeddedFont>
      <p:font typeface="Linux Biolinum Italics" panose="020B0604020202020204" charset="0"/>
      <p:regular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42" d="100"/>
          <a:sy n="42" d="100"/>
        </p:scale>
        <p:origin x="912" y="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11/20/2024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11/20/2024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11/20/2024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11/20/2024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11/20/2024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‹Nº›</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8.svg"/></Relationships>
</file>

<file path=ppt/slides/_rels/slide10.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4.svg"/><Relationship Id="rId7" Type="http://schemas.openxmlformats.org/officeDocument/2006/relationships/image" Target="../media/image8.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4.svg"/><Relationship Id="rId7" Type="http://schemas.openxmlformats.org/officeDocument/2006/relationships/image" Target="../media/image8.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10.svg"/><Relationship Id="rId10" Type="http://schemas.openxmlformats.org/officeDocument/2006/relationships/image" Target="../media/image37.png"/><Relationship Id="rId4" Type="http://schemas.openxmlformats.org/officeDocument/2006/relationships/image" Target="../media/image9.png"/><Relationship Id="rId9" Type="http://schemas.openxmlformats.org/officeDocument/2006/relationships/image" Target="../media/image23.svg"/></Relationships>
</file>

<file path=ppt/slides/_rels/slide12.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6.svg"/><Relationship Id="rId7" Type="http://schemas.openxmlformats.org/officeDocument/2006/relationships/image" Target="../media/image39.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8.svg"/><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6.svg"/><Relationship Id="rId7" Type="http://schemas.openxmlformats.org/officeDocument/2006/relationships/image" Target="../media/image42.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41.png"/><Relationship Id="rId5" Type="http://schemas.openxmlformats.org/officeDocument/2006/relationships/image" Target="../media/image8.svg"/><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image" Target="../media/image8.svg"/><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slideLayout" Target="../slideLayouts/slideLayout7.xml"/><Relationship Id="rId7" Type="http://schemas.openxmlformats.org/officeDocument/2006/relationships/image" Target="../media/image8.sv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4.svg"/><Relationship Id="rId7" Type="http://schemas.openxmlformats.org/officeDocument/2006/relationships/image" Target="../media/image8.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15.svg"/><Relationship Id="rId4" Type="http://schemas.openxmlformats.org/officeDocument/2006/relationships/image" Target="../media/image14.png"/><Relationship Id="rId9" Type="http://schemas.openxmlformats.org/officeDocument/2006/relationships/image" Target="../media/image12.svg"/></Relationships>
</file>

<file path=ppt/slides/_rels/slide2.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10.svg"/><Relationship Id="rId7" Type="http://schemas.openxmlformats.org/officeDocument/2006/relationships/image" Target="../media/image12.sv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8.svg"/><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8.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15.svg"/><Relationship Id="rId4" Type="http://schemas.openxmlformats.org/officeDocument/2006/relationships/image" Target="../media/image14.png"/></Relationships>
</file>

<file path=ppt/slides/_rels/slide4.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7.svg"/><Relationship Id="rId7" Type="http://schemas.openxmlformats.org/officeDocument/2006/relationships/image" Target="../media/image8.sv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23.svg"/><Relationship Id="rId5" Type="http://schemas.openxmlformats.org/officeDocument/2006/relationships/image" Target="../media/image19.svg"/><Relationship Id="rId10" Type="http://schemas.openxmlformats.org/officeDocument/2006/relationships/image" Target="../media/image22.png"/><Relationship Id="rId4" Type="http://schemas.openxmlformats.org/officeDocument/2006/relationships/image" Target="../media/image18.png"/><Relationship Id="rId9" Type="http://schemas.openxmlformats.org/officeDocument/2006/relationships/image" Target="../media/image21.svg"/></Relationships>
</file>

<file path=ppt/slides/_rels/slide5.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svg"/><Relationship Id="rId7" Type="http://schemas.openxmlformats.org/officeDocument/2006/relationships/image" Target="../media/image8.sv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svg"/><Relationship Id="rId10" Type="http://schemas.openxmlformats.org/officeDocument/2006/relationships/image" Target="../media/image24.png"/><Relationship Id="rId4" Type="http://schemas.openxmlformats.org/officeDocument/2006/relationships/image" Target="../media/image5.png"/><Relationship Id="rId9" Type="http://schemas.openxmlformats.org/officeDocument/2006/relationships/image" Target="../media/image23.svg"/></Relationships>
</file>

<file path=ppt/slides/_rels/slide6.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6.svg"/><Relationship Id="rId7" Type="http://schemas.openxmlformats.org/officeDocument/2006/relationships/image" Target="../media/image8.svg"/><Relationship Id="rId12" Type="http://schemas.openxmlformats.org/officeDocument/2006/relationships/image" Target="../media/image29.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28.png"/><Relationship Id="rId5" Type="http://schemas.openxmlformats.org/officeDocument/2006/relationships/image" Target="../media/image2.svg"/><Relationship Id="rId10" Type="http://schemas.openxmlformats.org/officeDocument/2006/relationships/image" Target="../media/image27.png"/><Relationship Id="rId4" Type="http://schemas.openxmlformats.org/officeDocument/2006/relationships/image" Target="../media/image1.png"/><Relationship Id="rId9" Type="http://schemas.openxmlformats.org/officeDocument/2006/relationships/image" Target="../media/image26.png"/></Relationships>
</file>

<file path=ppt/slides/_rels/slide7.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2.svg"/><Relationship Id="rId7" Type="http://schemas.openxmlformats.org/officeDocument/2006/relationships/image" Target="../media/image8.svg"/><Relationship Id="rId12" Type="http://schemas.openxmlformats.org/officeDocument/2006/relationships/image" Target="../media/image3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12.svg"/><Relationship Id="rId5" Type="http://schemas.openxmlformats.org/officeDocument/2006/relationships/image" Target="../media/image31.svg"/><Relationship Id="rId10" Type="http://schemas.openxmlformats.org/officeDocument/2006/relationships/image" Target="../media/image11.png"/><Relationship Id="rId4" Type="http://schemas.openxmlformats.org/officeDocument/2006/relationships/image" Target="../media/image30.png"/><Relationship Id="rId9" Type="http://schemas.openxmlformats.org/officeDocument/2006/relationships/image" Target="../media/image10.svg"/></Relationships>
</file>

<file path=ppt/slides/_rels/slide8.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4.svg"/><Relationship Id="rId7" Type="http://schemas.openxmlformats.org/officeDocument/2006/relationships/image" Target="../media/image8.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15.svg"/><Relationship Id="rId4" Type="http://schemas.openxmlformats.org/officeDocument/2006/relationships/image" Target="../media/image14.png"/><Relationship Id="rId9" Type="http://schemas.openxmlformats.org/officeDocument/2006/relationships/image" Target="../media/image34.png"/></Relationships>
</file>

<file path=ppt/slides/_rels/slide9.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4.svg"/><Relationship Id="rId7" Type="http://schemas.openxmlformats.org/officeDocument/2006/relationships/image" Target="../media/image8.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15.sv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CF7"/>
        </a:solidFill>
        <a:effectLst/>
      </p:bgPr>
    </p:bg>
    <p:spTree>
      <p:nvGrpSpPr>
        <p:cNvPr id="1" name=""/>
        <p:cNvGrpSpPr/>
        <p:nvPr/>
      </p:nvGrpSpPr>
      <p:grpSpPr>
        <a:xfrm>
          <a:off x="0" y="0"/>
          <a:ext cx="0" cy="0"/>
          <a:chOff x="0" y="0"/>
          <a:chExt cx="0" cy="0"/>
        </a:xfrm>
      </p:grpSpPr>
      <p:sp>
        <p:nvSpPr>
          <p:cNvPr id="2" name="Freeform 2"/>
          <p:cNvSpPr/>
          <p:nvPr/>
        </p:nvSpPr>
        <p:spPr>
          <a:xfrm rot="5400000">
            <a:off x="-3628336" y="-2739838"/>
            <a:ext cx="7537076" cy="7256937"/>
          </a:xfrm>
          <a:custGeom>
            <a:avLst/>
            <a:gdLst/>
            <a:ahLst/>
            <a:cxnLst/>
            <a:rect l="l" t="t" r="r" b="b"/>
            <a:pathLst>
              <a:path w="7537076" h="7256937">
                <a:moveTo>
                  <a:pt x="0" y="0"/>
                </a:moveTo>
                <a:lnTo>
                  <a:pt x="7537076" y="0"/>
                </a:lnTo>
                <a:lnTo>
                  <a:pt x="7537076" y="7256937"/>
                </a:lnTo>
                <a:lnTo>
                  <a:pt x="0" y="725693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MX"/>
          </a:p>
        </p:txBody>
      </p:sp>
      <p:sp>
        <p:nvSpPr>
          <p:cNvPr id="3" name="Freeform 3"/>
          <p:cNvSpPr/>
          <p:nvPr/>
        </p:nvSpPr>
        <p:spPr>
          <a:xfrm rot="-5400000">
            <a:off x="14659532" y="5764695"/>
            <a:ext cx="7256937" cy="6987210"/>
          </a:xfrm>
          <a:custGeom>
            <a:avLst/>
            <a:gdLst/>
            <a:ahLst/>
            <a:cxnLst/>
            <a:rect l="l" t="t" r="r" b="b"/>
            <a:pathLst>
              <a:path w="7256937" h="6987210">
                <a:moveTo>
                  <a:pt x="0" y="0"/>
                </a:moveTo>
                <a:lnTo>
                  <a:pt x="7256936" y="0"/>
                </a:lnTo>
                <a:lnTo>
                  <a:pt x="7256936" y="6987210"/>
                </a:lnTo>
                <a:lnTo>
                  <a:pt x="0" y="698721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s-MX"/>
          </a:p>
        </p:txBody>
      </p:sp>
      <p:grpSp>
        <p:nvGrpSpPr>
          <p:cNvPr id="4" name="Group 4"/>
          <p:cNvGrpSpPr/>
          <p:nvPr/>
        </p:nvGrpSpPr>
        <p:grpSpPr>
          <a:xfrm>
            <a:off x="3768670" y="3048144"/>
            <a:ext cx="10750660" cy="4190713"/>
            <a:chOff x="0" y="0"/>
            <a:chExt cx="14334213" cy="5587617"/>
          </a:xfrm>
        </p:grpSpPr>
        <p:sp>
          <p:nvSpPr>
            <p:cNvPr id="5" name="TextBox 5"/>
            <p:cNvSpPr txBox="1"/>
            <p:nvPr/>
          </p:nvSpPr>
          <p:spPr>
            <a:xfrm>
              <a:off x="0" y="304800"/>
              <a:ext cx="14334213" cy="2933849"/>
            </a:xfrm>
            <a:prstGeom prst="rect">
              <a:avLst/>
            </a:prstGeom>
          </p:spPr>
          <p:txBody>
            <a:bodyPr lIns="0" tIns="0" rIns="0" bIns="0" rtlCol="0" anchor="t">
              <a:spAutoFit/>
            </a:bodyPr>
            <a:lstStyle/>
            <a:p>
              <a:pPr algn="ctr">
                <a:lnSpc>
                  <a:spcPts val="15999"/>
                </a:lnSpc>
              </a:pPr>
              <a:r>
                <a:rPr lang="en-US" sz="15999">
                  <a:solidFill>
                    <a:srgbClr val="91612F"/>
                  </a:solidFill>
                  <a:latin typeface="Linux Biolinum"/>
                  <a:ea typeface="Linux Biolinum"/>
                  <a:cs typeface="Linux Biolinum"/>
                  <a:sym typeface="Linux Biolinum"/>
                </a:rPr>
                <a:t>RO-RO</a:t>
              </a:r>
            </a:p>
          </p:txBody>
        </p:sp>
        <p:sp>
          <p:nvSpPr>
            <p:cNvPr id="6" name="TextBox 6"/>
            <p:cNvSpPr txBox="1"/>
            <p:nvPr/>
          </p:nvSpPr>
          <p:spPr>
            <a:xfrm>
              <a:off x="0" y="3841765"/>
              <a:ext cx="14334213" cy="1745852"/>
            </a:xfrm>
            <a:prstGeom prst="rect">
              <a:avLst/>
            </a:prstGeom>
          </p:spPr>
          <p:txBody>
            <a:bodyPr lIns="0" tIns="0" rIns="0" bIns="0" rtlCol="0" anchor="t">
              <a:spAutoFit/>
            </a:bodyPr>
            <a:lstStyle/>
            <a:p>
              <a:pPr algn="ctr">
                <a:lnSpc>
                  <a:spcPts val="5320"/>
                </a:lnSpc>
              </a:pPr>
              <a:r>
                <a:rPr lang="en-US" sz="3800" spc="342">
                  <a:solidFill>
                    <a:srgbClr val="D4813E"/>
                  </a:solidFill>
                  <a:latin typeface="Assistant"/>
                  <a:ea typeface="Assistant"/>
                  <a:cs typeface="Assistant"/>
                  <a:sym typeface="Assistant"/>
                </a:rPr>
                <a:t>CONTROL VISUAL DE UN MANIPULADOR MÓVIL PARA LA MANIPULACIÓN DE OBJETOS.</a:t>
              </a:r>
            </a:p>
          </p:txBody>
        </p:sp>
      </p:grpSp>
      <p:sp>
        <p:nvSpPr>
          <p:cNvPr id="7" name="Freeform 7"/>
          <p:cNvSpPr/>
          <p:nvPr/>
        </p:nvSpPr>
        <p:spPr>
          <a:xfrm rot="-10800000" flipH="1">
            <a:off x="-662519" y="4657168"/>
            <a:ext cx="1691219" cy="4627715"/>
          </a:xfrm>
          <a:custGeom>
            <a:avLst/>
            <a:gdLst/>
            <a:ahLst/>
            <a:cxnLst/>
            <a:rect l="l" t="t" r="r" b="b"/>
            <a:pathLst>
              <a:path w="1691219" h="4627715">
                <a:moveTo>
                  <a:pt x="1691219" y="0"/>
                </a:moveTo>
                <a:lnTo>
                  <a:pt x="0" y="0"/>
                </a:lnTo>
                <a:lnTo>
                  <a:pt x="0" y="4627715"/>
                </a:lnTo>
                <a:lnTo>
                  <a:pt x="1691219" y="4627715"/>
                </a:lnTo>
                <a:lnTo>
                  <a:pt x="1691219"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s-MX"/>
          </a:p>
        </p:txBody>
      </p:sp>
      <p:sp>
        <p:nvSpPr>
          <p:cNvPr id="8" name="Freeform 8"/>
          <p:cNvSpPr/>
          <p:nvPr/>
        </p:nvSpPr>
        <p:spPr>
          <a:xfrm>
            <a:off x="-1253844" y="7492036"/>
            <a:ext cx="4565087" cy="4498686"/>
          </a:xfrm>
          <a:custGeom>
            <a:avLst/>
            <a:gdLst/>
            <a:ahLst/>
            <a:cxnLst/>
            <a:rect l="l" t="t" r="r" b="b"/>
            <a:pathLst>
              <a:path w="4565087" h="4498686">
                <a:moveTo>
                  <a:pt x="0" y="0"/>
                </a:moveTo>
                <a:lnTo>
                  <a:pt x="4565088" y="0"/>
                </a:lnTo>
                <a:lnTo>
                  <a:pt x="4565088" y="4498686"/>
                </a:lnTo>
                <a:lnTo>
                  <a:pt x="0" y="449868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s-MX"/>
          </a:p>
        </p:txBody>
      </p:sp>
      <p:sp>
        <p:nvSpPr>
          <p:cNvPr id="9" name="Freeform 9"/>
          <p:cNvSpPr/>
          <p:nvPr/>
        </p:nvSpPr>
        <p:spPr>
          <a:xfrm flipH="1">
            <a:off x="17259300" y="1002117"/>
            <a:ext cx="1691219" cy="4627715"/>
          </a:xfrm>
          <a:custGeom>
            <a:avLst/>
            <a:gdLst/>
            <a:ahLst/>
            <a:cxnLst/>
            <a:rect l="l" t="t" r="r" b="b"/>
            <a:pathLst>
              <a:path w="1691219" h="4627715">
                <a:moveTo>
                  <a:pt x="1691219" y="0"/>
                </a:moveTo>
                <a:lnTo>
                  <a:pt x="0" y="0"/>
                </a:lnTo>
                <a:lnTo>
                  <a:pt x="0" y="4627715"/>
                </a:lnTo>
                <a:lnTo>
                  <a:pt x="1691219" y="4627715"/>
                </a:lnTo>
                <a:lnTo>
                  <a:pt x="1691219"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s-MX"/>
          </a:p>
        </p:txBody>
      </p:sp>
      <p:sp>
        <p:nvSpPr>
          <p:cNvPr id="10" name="Freeform 10"/>
          <p:cNvSpPr/>
          <p:nvPr/>
        </p:nvSpPr>
        <p:spPr>
          <a:xfrm>
            <a:off x="15197449" y="-1360712"/>
            <a:ext cx="4565087" cy="4498686"/>
          </a:xfrm>
          <a:custGeom>
            <a:avLst/>
            <a:gdLst/>
            <a:ahLst/>
            <a:cxnLst/>
            <a:rect l="l" t="t" r="r" b="b"/>
            <a:pathLst>
              <a:path w="4565087" h="4498686">
                <a:moveTo>
                  <a:pt x="0" y="0"/>
                </a:moveTo>
                <a:lnTo>
                  <a:pt x="4565087" y="0"/>
                </a:lnTo>
                <a:lnTo>
                  <a:pt x="4565087" y="4498685"/>
                </a:lnTo>
                <a:lnTo>
                  <a:pt x="0" y="449868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s-MX"/>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CF7"/>
        </a:solidFill>
        <a:effectLst/>
      </p:bgPr>
    </p:bg>
    <p:spTree>
      <p:nvGrpSpPr>
        <p:cNvPr id="1" name=""/>
        <p:cNvGrpSpPr/>
        <p:nvPr/>
      </p:nvGrpSpPr>
      <p:grpSpPr>
        <a:xfrm>
          <a:off x="0" y="0"/>
          <a:ext cx="0" cy="0"/>
          <a:chOff x="0" y="0"/>
          <a:chExt cx="0" cy="0"/>
        </a:xfrm>
      </p:grpSpPr>
      <p:sp>
        <p:nvSpPr>
          <p:cNvPr id="2" name="Freeform 2"/>
          <p:cNvSpPr/>
          <p:nvPr/>
        </p:nvSpPr>
        <p:spPr>
          <a:xfrm rot="-3518030">
            <a:off x="7704445" y="-4449083"/>
            <a:ext cx="7256937" cy="6987210"/>
          </a:xfrm>
          <a:custGeom>
            <a:avLst/>
            <a:gdLst/>
            <a:ahLst/>
            <a:cxnLst/>
            <a:rect l="l" t="t" r="r" b="b"/>
            <a:pathLst>
              <a:path w="7256937" h="6987210">
                <a:moveTo>
                  <a:pt x="0" y="0"/>
                </a:moveTo>
                <a:lnTo>
                  <a:pt x="7256936" y="0"/>
                </a:lnTo>
                <a:lnTo>
                  <a:pt x="7256936" y="6987210"/>
                </a:lnTo>
                <a:lnTo>
                  <a:pt x="0" y="698721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MX"/>
          </a:p>
        </p:txBody>
      </p:sp>
      <p:sp>
        <p:nvSpPr>
          <p:cNvPr id="3" name="Freeform 3"/>
          <p:cNvSpPr/>
          <p:nvPr/>
        </p:nvSpPr>
        <p:spPr>
          <a:xfrm rot="-10800000" flipH="1">
            <a:off x="-222130" y="-248092"/>
            <a:ext cx="1691219" cy="4627715"/>
          </a:xfrm>
          <a:custGeom>
            <a:avLst/>
            <a:gdLst/>
            <a:ahLst/>
            <a:cxnLst/>
            <a:rect l="l" t="t" r="r" b="b"/>
            <a:pathLst>
              <a:path w="1691219" h="4627715">
                <a:moveTo>
                  <a:pt x="1691219" y="0"/>
                </a:moveTo>
                <a:lnTo>
                  <a:pt x="0" y="0"/>
                </a:lnTo>
                <a:lnTo>
                  <a:pt x="0" y="4627715"/>
                </a:lnTo>
                <a:lnTo>
                  <a:pt x="1691219" y="4627715"/>
                </a:lnTo>
                <a:lnTo>
                  <a:pt x="1691219"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s-MX"/>
          </a:p>
        </p:txBody>
      </p:sp>
      <p:sp>
        <p:nvSpPr>
          <p:cNvPr id="4" name="Freeform 4"/>
          <p:cNvSpPr/>
          <p:nvPr/>
        </p:nvSpPr>
        <p:spPr>
          <a:xfrm>
            <a:off x="623479" y="-1169548"/>
            <a:ext cx="3583276" cy="3531156"/>
          </a:xfrm>
          <a:custGeom>
            <a:avLst/>
            <a:gdLst/>
            <a:ahLst/>
            <a:cxnLst/>
            <a:rect l="l" t="t" r="r" b="b"/>
            <a:pathLst>
              <a:path w="3583276" h="3531156">
                <a:moveTo>
                  <a:pt x="0" y="0"/>
                </a:moveTo>
                <a:lnTo>
                  <a:pt x="3583277" y="0"/>
                </a:lnTo>
                <a:lnTo>
                  <a:pt x="3583277" y="3531156"/>
                </a:lnTo>
                <a:lnTo>
                  <a:pt x="0" y="353115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s-MX"/>
          </a:p>
        </p:txBody>
      </p:sp>
      <p:grpSp>
        <p:nvGrpSpPr>
          <p:cNvPr id="6" name="Group 6"/>
          <p:cNvGrpSpPr/>
          <p:nvPr/>
        </p:nvGrpSpPr>
        <p:grpSpPr>
          <a:xfrm>
            <a:off x="2037931" y="3340552"/>
            <a:ext cx="7617432" cy="5372573"/>
            <a:chOff x="0" y="0"/>
            <a:chExt cx="10156577" cy="7163431"/>
          </a:xfrm>
        </p:grpSpPr>
        <p:sp>
          <p:nvSpPr>
            <p:cNvPr id="7" name="TextBox 7"/>
            <p:cNvSpPr txBox="1"/>
            <p:nvPr/>
          </p:nvSpPr>
          <p:spPr>
            <a:xfrm>
              <a:off x="0" y="171451"/>
              <a:ext cx="10156577" cy="4686710"/>
            </a:xfrm>
            <a:prstGeom prst="rect">
              <a:avLst/>
            </a:prstGeom>
          </p:spPr>
          <p:txBody>
            <a:bodyPr lIns="0" tIns="0" rIns="0" bIns="0" rtlCol="0" anchor="t">
              <a:spAutoFit/>
            </a:bodyPr>
            <a:lstStyle/>
            <a:p>
              <a:pPr algn="l">
                <a:lnSpc>
                  <a:spcPts val="8999"/>
                </a:lnSpc>
              </a:pPr>
              <a:r>
                <a:rPr lang="en-US" sz="8999">
                  <a:solidFill>
                    <a:srgbClr val="91612F"/>
                  </a:solidFill>
                  <a:latin typeface="Linux Biolinum"/>
                  <a:ea typeface="Linux Biolinum"/>
                  <a:cs typeface="Linux Biolinum"/>
                  <a:sym typeface="Linux Biolinum"/>
                </a:rPr>
                <a:t>Algoritmo de Evolución Diferencial</a:t>
              </a:r>
            </a:p>
          </p:txBody>
        </p:sp>
        <p:sp>
          <p:nvSpPr>
            <p:cNvPr id="8" name="TextBox 8"/>
            <p:cNvSpPr txBox="1"/>
            <p:nvPr/>
          </p:nvSpPr>
          <p:spPr>
            <a:xfrm>
              <a:off x="0" y="5376650"/>
              <a:ext cx="10156577" cy="649396"/>
            </a:xfrm>
            <a:prstGeom prst="rect">
              <a:avLst/>
            </a:prstGeom>
          </p:spPr>
          <p:txBody>
            <a:bodyPr lIns="0" tIns="0" rIns="0" bIns="0" rtlCol="0" anchor="t">
              <a:spAutoFit/>
            </a:bodyPr>
            <a:lstStyle/>
            <a:p>
              <a:pPr algn="l">
                <a:lnSpc>
                  <a:spcPts val="4087"/>
                </a:lnSpc>
              </a:pPr>
              <a:r>
                <a:rPr lang="en-US" sz="2919" spc="29">
                  <a:solidFill>
                    <a:srgbClr val="D4813E"/>
                  </a:solidFill>
                  <a:latin typeface="Assistant"/>
                  <a:ea typeface="Assistant"/>
                  <a:cs typeface="Assistant"/>
                  <a:sym typeface="Assistant"/>
                </a:rPr>
                <a:t>Función de Optimización</a:t>
              </a:r>
            </a:p>
          </p:txBody>
        </p:sp>
        <p:sp>
          <p:nvSpPr>
            <p:cNvPr id="9" name="TextBox 9"/>
            <p:cNvSpPr txBox="1"/>
            <p:nvPr/>
          </p:nvSpPr>
          <p:spPr>
            <a:xfrm>
              <a:off x="0" y="6676025"/>
              <a:ext cx="10156577" cy="487405"/>
            </a:xfrm>
            <a:prstGeom prst="rect">
              <a:avLst/>
            </a:prstGeom>
          </p:spPr>
          <p:txBody>
            <a:bodyPr lIns="0" tIns="0" rIns="0" bIns="0" rtlCol="0" anchor="t">
              <a:spAutoFit/>
            </a:bodyPr>
            <a:lstStyle/>
            <a:p>
              <a:pPr algn="l">
                <a:lnSpc>
                  <a:spcPts val="3107"/>
                </a:lnSpc>
              </a:pPr>
              <a:endParaRPr/>
            </a:p>
          </p:txBody>
        </p:sp>
      </p:grpSp>
      <p:pic>
        <p:nvPicPr>
          <p:cNvPr id="11" name="Imagen 10">
            <a:extLst>
              <a:ext uri="{FF2B5EF4-FFF2-40B4-BE49-F238E27FC236}">
                <a16:creationId xmlns:a16="http://schemas.microsoft.com/office/drawing/2014/main" id="{F3AC779F-48DD-22F3-7CCE-997F43456776}"/>
              </a:ext>
            </a:extLst>
          </p:cNvPr>
          <p:cNvPicPr>
            <a:picLocks noChangeAspect="1"/>
          </p:cNvPicPr>
          <p:nvPr/>
        </p:nvPicPr>
        <p:blipFill>
          <a:blip r:embed="rId8"/>
          <a:srcRect l="21844" t="25469" r="19903" b="18379"/>
          <a:stretch/>
        </p:blipFill>
        <p:spPr>
          <a:xfrm>
            <a:off x="8853280" y="3311787"/>
            <a:ext cx="8153400" cy="482630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CF7"/>
        </a:solidFill>
        <a:effectLst/>
      </p:bgPr>
    </p:bg>
    <p:spTree>
      <p:nvGrpSpPr>
        <p:cNvPr id="1" name=""/>
        <p:cNvGrpSpPr/>
        <p:nvPr/>
      </p:nvGrpSpPr>
      <p:grpSpPr>
        <a:xfrm>
          <a:off x="0" y="0"/>
          <a:ext cx="0" cy="0"/>
          <a:chOff x="0" y="0"/>
          <a:chExt cx="0" cy="0"/>
        </a:xfrm>
      </p:grpSpPr>
      <p:sp>
        <p:nvSpPr>
          <p:cNvPr id="2" name="Freeform 2"/>
          <p:cNvSpPr/>
          <p:nvPr/>
        </p:nvSpPr>
        <p:spPr>
          <a:xfrm rot="-5400000">
            <a:off x="-1552010" y="7389947"/>
            <a:ext cx="5161420" cy="4969580"/>
          </a:xfrm>
          <a:custGeom>
            <a:avLst/>
            <a:gdLst/>
            <a:ahLst/>
            <a:cxnLst/>
            <a:rect l="l" t="t" r="r" b="b"/>
            <a:pathLst>
              <a:path w="5161420" h="4969580">
                <a:moveTo>
                  <a:pt x="0" y="0"/>
                </a:moveTo>
                <a:lnTo>
                  <a:pt x="5161420" y="0"/>
                </a:lnTo>
                <a:lnTo>
                  <a:pt x="5161420" y="4969580"/>
                </a:lnTo>
                <a:lnTo>
                  <a:pt x="0" y="496958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MX"/>
          </a:p>
        </p:txBody>
      </p:sp>
      <p:sp>
        <p:nvSpPr>
          <p:cNvPr id="3" name="Freeform 3"/>
          <p:cNvSpPr/>
          <p:nvPr/>
        </p:nvSpPr>
        <p:spPr>
          <a:xfrm>
            <a:off x="1078700" y="-5035968"/>
            <a:ext cx="6794120" cy="6881705"/>
          </a:xfrm>
          <a:custGeom>
            <a:avLst/>
            <a:gdLst/>
            <a:ahLst/>
            <a:cxnLst/>
            <a:rect l="l" t="t" r="r" b="b"/>
            <a:pathLst>
              <a:path w="6794120" h="6881705">
                <a:moveTo>
                  <a:pt x="0" y="0"/>
                </a:moveTo>
                <a:lnTo>
                  <a:pt x="6794119" y="0"/>
                </a:lnTo>
                <a:lnTo>
                  <a:pt x="6794119" y="6881704"/>
                </a:lnTo>
                <a:lnTo>
                  <a:pt x="0" y="688170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s-MX"/>
          </a:p>
        </p:txBody>
      </p:sp>
      <p:sp>
        <p:nvSpPr>
          <p:cNvPr id="4" name="Freeform 4"/>
          <p:cNvSpPr/>
          <p:nvPr/>
        </p:nvSpPr>
        <p:spPr>
          <a:xfrm rot="5400000">
            <a:off x="-1486691" y="-1275426"/>
            <a:ext cx="4207694" cy="4146491"/>
          </a:xfrm>
          <a:custGeom>
            <a:avLst/>
            <a:gdLst/>
            <a:ahLst/>
            <a:cxnLst/>
            <a:rect l="l" t="t" r="r" b="b"/>
            <a:pathLst>
              <a:path w="4207694" h="4146491">
                <a:moveTo>
                  <a:pt x="0" y="0"/>
                </a:moveTo>
                <a:lnTo>
                  <a:pt x="4207694" y="0"/>
                </a:lnTo>
                <a:lnTo>
                  <a:pt x="4207694" y="4146491"/>
                </a:lnTo>
                <a:lnTo>
                  <a:pt x="0" y="414649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s-MX"/>
          </a:p>
        </p:txBody>
      </p:sp>
      <p:sp>
        <p:nvSpPr>
          <p:cNvPr id="5" name="Freeform 5"/>
          <p:cNvSpPr/>
          <p:nvPr/>
        </p:nvSpPr>
        <p:spPr>
          <a:xfrm rot="-5400000" flipH="1">
            <a:off x="15472554" y="-1915107"/>
            <a:ext cx="1691219" cy="4627715"/>
          </a:xfrm>
          <a:custGeom>
            <a:avLst/>
            <a:gdLst/>
            <a:ahLst/>
            <a:cxnLst/>
            <a:rect l="l" t="t" r="r" b="b"/>
            <a:pathLst>
              <a:path w="1691219" h="4627715">
                <a:moveTo>
                  <a:pt x="1691219" y="0"/>
                </a:moveTo>
                <a:lnTo>
                  <a:pt x="0" y="0"/>
                </a:lnTo>
                <a:lnTo>
                  <a:pt x="0" y="4627715"/>
                </a:lnTo>
                <a:lnTo>
                  <a:pt x="1691219" y="4627715"/>
                </a:lnTo>
                <a:lnTo>
                  <a:pt x="1691219"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s-MX"/>
          </a:p>
        </p:txBody>
      </p:sp>
      <p:grpSp>
        <p:nvGrpSpPr>
          <p:cNvPr id="7" name="Group 7"/>
          <p:cNvGrpSpPr/>
          <p:nvPr/>
        </p:nvGrpSpPr>
        <p:grpSpPr>
          <a:xfrm>
            <a:off x="2037931" y="3916226"/>
            <a:ext cx="7106069" cy="4061449"/>
            <a:chOff x="0" y="0"/>
            <a:chExt cx="9474758" cy="5415265"/>
          </a:xfrm>
        </p:grpSpPr>
        <p:sp>
          <p:nvSpPr>
            <p:cNvPr id="8" name="TextBox 8"/>
            <p:cNvSpPr txBox="1"/>
            <p:nvPr/>
          </p:nvSpPr>
          <p:spPr>
            <a:xfrm>
              <a:off x="0" y="336625"/>
              <a:ext cx="9474758" cy="2461682"/>
            </a:xfrm>
            <a:prstGeom prst="rect">
              <a:avLst/>
            </a:prstGeom>
          </p:spPr>
          <p:txBody>
            <a:bodyPr lIns="0" tIns="0" rIns="0" bIns="0" rtlCol="0" anchor="t">
              <a:spAutoFit/>
            </a:bodyPr>
            <a:lstStyle/>
            <a:p>
              <a:pPr algn="l">
                <a:lnSpc>
                  <a:spcPts val="6999"/>
                </a:lnSpc>
              </a:pPr>
              <a:r>
                <a:rPr lang="en-US" sz="6999">
                  <a:solidFill>
                    <a:srgbClr val="91612F"/>
                  </a:solidFill>
                  <a:latin typeface="Linux Biolinum"/>
                  <a:ea typeface="Linux Biolinum"/>
                  <a:cs typeface="Linux Biolinum"/>
                  <a:sym typeface="Linux Biolinum"/>
                </a:rPr>
                <a:t>Planeación de Trayectoria </a:t>
              </a:r>
            </a:p>
          </p:txBody>
        </p:sp>
        <p:sp>
          <p:nvSpPr>
            <p:cNvPr id="9" name="TextBox 9"/>
            <p:cNvSpPr txBox="1"/>
            <p:nvPr/>
          </p:nvSpPr>
          <p:spPr>
            <a:xfrm>
              <a:off x="0" y="3514651"/>
              <a:ext cx="9474758" cy="649396"/>
            </a:xfrm>
            <a:prstGeom prst="rect">
              <a:avLst/>
            </a:prstGeom>
          </p:spPr>
          <p:txBody>
            <a:bodyPr lIns="0" tIns="0" rIns="0" bIns="0" rtlCol="0" anchor="t">
              <a:spAutoFit/>
            </a:bodyPr>
            <a:lstStyle/>
            <a:p>
              <a:pPr algn="l">
                <a:lnSpc>
                  <a:spcPts val="4087"/>
                </a:lnSpc>
              </a:pPr>
              <a:r>
                <a:rPr lang="en-US" sz="2919">
                  <a:solidFill>
                    <a:srgbClr val="D4813E"/>
                  </a:solidFill>
                  <a:latin typeface="Assistant"/>
                  <a:ea typeface="Assistant"/>
                  <a:cs typeface="Assistant"/>
                  <a:sym typeface="Assistant"/>
                </a:rPr>
                <a:t>Mejor transición de las articulaciones</a:t>
              </a:r>
            </a:p>
          </p:txBody>
        </p:sp>
        <p:sp>
          <p:nvSpPr>
            <p:cNvPr id="10" name="TextBox 10"/>
            <p:cNvSpPr txBox="1"/>
            <p:nvPr/>
          </p:nvSpPr>
          <p:spPr>
            <a:xfrm>
              <a:off x="0" y="4807250"/>
              <a:ext cx="9474758" cy="487405"/>
            </a:xfrm>
            <a:prstGeom prst="rect">
              <a:avLst/>
            </a:prstGeom>
          </p:spPr>
          <p:txBody>
            <a:bodyPr lIns="0" tIns="0" rIns="0" bIns="0" rtlCol="0" anchor="t">
              <a:spAutoFit/>
            </a:bodyPr>
            <a:lstStyle/>
            <a:p>
              <a:pPr algn="l">
                <a:lnSpc>
                  <a:spcPts val="3107"/>
                </a:lnSpc>
              </a:pPr>
              <a:endParaRPr/>
            </a:p>
          </p:txBody>
        </p:sp>
      </p:grpSp>
      <p:pic>
        <p:nvPicPr>
          <p:cNvPr id="12" name="Imagen 11">
            <a:extLst>
              <a:ext uri="{FF2B5EF4-FFF2-40B4-BE49-F238E27FC236}">
                <a16:creationId xmlns:a16="http://schemas.microsoft.com/office/drawing/2014/main" id="{57FEBA77-FC1F-3A4D-2978-9F69F1CB8F0D}"/>
              </a:ext>
            </a:extLst>
          </p:cNvPr>
          <p:cNvPicPr>
            <a:picLocks noChangeAspect="1"/>
          </p:cNvPicPr>
          <p:nvPr/>
        </p:nvPicPr>
        <p:blipFill>
          <a:blip r:embed="rId10"/>
          <a:srcRect l="16608"/>
          <a:stretch/>
        </p:blipFill>
        <p:spPr>
          <a:xfrm>
            <a:off x="9144000" y="2399782"/>
            <a:ext cx="8152151" cy="6575336"/>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CF7"/>
        </a:solidFill>
        <a:effectLst/>
      </p:bgPr>
    </p:bg>
    <p:spTree>
      <p:nvGrpSpPr>
        <p:cNvPr id="1" name=""/>
        <p:cNvGrpSpPr/>
        <p:nvPr/>
      </p:nvGrpSpPr>
      <p:grpSpPr>
        <a:xfrm>
          <a:off x="0" y="0"/>
          <a:ext cx="0" cy="0"/>
          <a:chOff x="0" y="0"/>
          <a:chExt cx="0" cy="0"/>
        </a:xfrm>
      </p:grpSpPr>
      <p:sp>
        <p:nvSpPr>
          <p:cNvPr id="2" name="Freeform 2"/>
          <p:cNvSpPr/>
          <p:nvPr/>
        </p:nvSpPr>
        <p:spPr>
          <a:xfrm rot="-5400000" flipH="1" flipV="1">
            <a:off x="731665" y="-2130767"/>
            <a:ext cx="1691219" cy="4627715"/>
          </a:xfrm>
          <a:custGeom>
            <a:avLst/>
            <a:gdLst/>
            <a:ahLst/>
            <a:cxnLst/>
            <a:rect l="l" t="t" r="r" b="b"/>
            <a:pathLst>
              <a:path w="1691219" h="4627715">
                <a:moveTo>
                  <a:pt x="1691219" y="4627715"/>
                </a:moveTo>
                <a:lnTo>
                  <a:pt x="0" y="4627715"/>
                </a:lnTo>
                <a:lnTo>
                  <a:pt x="0" y="0"/>
                </a:lnTo>
                <a:lnTo>
                  <a:pt x="1691219" y="0"/>
                </a:lnTo>
                <a:lnTo>
                  <a:pt x="1691219" y="4627715"/>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MX"/>
          </a:p>
        </p:txBody>
      </p:sp>
      <p:sp>
        <p:nvSpPr>
          <p:cNvPr id="3" name="Freeform 3"/>
          <p:cNvSpPr/>
          <p:nvPr/>
        </p:nvSpPr>
        <p:spPr>
          <a:xfrm>
            <a:off x="-1270171" y="-491529"/>
            <a:ext cx="3508266" cy="3457236"/>
          </a:xfrm>
          <a:custGeom>
            <a:avLst/>
            <a:gdLst/>
            <a:ahLst/>
            <a:cxnLst/>
            <a:rect l="l" t="t" r="r" b="b"/>
            <a:pathLst>
              <a:path w="3508266" h="3457236">
                <a:moveTo>
                  <a:pt x="0" y="0"/>
                </a:moveTo>
                <a:lnTo>
                  <a:pt x="3508266" y="0"/>
                </a:lnTo>
                <a:lnTo>
                  <a:pt x="3508266" y="3457236"/>
                </a:lnTo>
                <a:lnTo>
                  <a:pt x="0" y="345723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s-MX"/>
          </a:p>
        </p:txBody>
      </p:sp>
      <p:sp>
        <p:nvSpPr>
          <p:cNvPr id="4" name="Freeform 4"/>
          <p:cNvSpPr/>
          <p:nvPr/>
        </p:nvSpPr>
        <p:spPr>
          <a:xfrm rot="-5400000">
            <a:off x="16413690" y="7790052"/>
            <a:ext cx="1691219" cy="4627715"/>
          </a:xfrm>
          <a:custGeom>
            <a:avLst/>
            <a:gdLst/>
            <a:ahLst/>
            <a:cxnLst/>
            <a:rect l="l" t="t" r="r" b="b"/>
            <a:pathLst>
              <a:path w="1691219" h="4627715">
                <a:moveTo>
                  <a:pt x="0" y="0"/>
                </a:moveTo>
                <a:lnTo>
                  <a:pt x="1691220" y="0"/>
                </a:lnTo>
                <a:lnTo>
                  <a:pt x="1691220" y="4627715"/>
                </a:lnTo>
                <a:lnTo>
                  <a:pt x="0" y="462771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MX"/>
          </a:p>
        </p:txBody>
      </p:sp>
      <p:sp>
        <p:nvSpPr>
          <p:cNvPr id="5" name="Freeform 5"/>
          <p:cNvSpPr/>
          <p:nvPr/>
        </p:nvSpPr>
        <p:spPr>
          <a:xfrm>
            <a:off x="16064891" y="7925998"/>
            <a:ext cx="3508266" cy="3457236"/>
          </a:xfrm>
          <a:custGeom>
            <a:avLst/>
            <a:gdLst/>
            <a:ahLst/>
            <a:cxnLst/>
            <a:rect l="l" t="t" r="r" b="b"/>
            <a:pathLst>
              <a:path w="3508266" h="3457236">
                <a:moveTo>
                  <a:pt x="0" y="0"/>
                </a:moveTo>
                <a:lnTo>
                  <a:pt x="3508266" y="0"/>
                </a:lnTo>
                <a:lnTo>
                  <a:pt x="3508266" y="3457237"/>
                </a:lnTo>
                <a:lnTo>
                  <a:pt x="0" y="345723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s-MX"/>
          </a:p>
        </p:txBody>
      </p:sp>
      <p:sp>
        <p:nvSpPr>
          <p:cNvPr id="6" name="Freeform 6"/>
          <p:cNvSpPr/>
          <p:nvPr/>
        </p:nvSpPr>
        <p:spPr>
          <a:xfrm>
            <a:off x="483962" y="3397549"/>
            <a:ext cx="5308809" cy="3977645"/>
          </a:xfrm>
          <a:custGeom>
            <a:avLst/>
            <a:gdLst/>
            <a:ahLst/>
            <a:cxnLst/>
            <a:rect l="l" t="t" r="r" b="b"/>
            <a:pathLst>
              <a:path w="5308809" h="3977645">
                <a:moveTo>
                  <a:pt x="0" y="0"/>
                </a:moveTo>
                <a:lnTo>
                  <a:pt x="5308809" y="0"/>
                </a:lnTo>
                <a:lnTo>
                  <a:pt x="5308809" y="3977645"/>
                </a:lnTo>
                <a:lnTo>
                  <a:pt x="0" y="3977645"/>
                </a:lnTo>
                <a:lnTo>
                  <a:pt x="0" y="0"/>
                </a:lnTo>
                <a:close/>
              </a:path>
            </a:pathLst>
          </a:custGeom>
          <a:blipFill>
            <a:blip r:embed="rId6"/>
            <a:stretch>
              <a:fillRect/>
            </a:stretch>
          </a:blipFill>
        </p:spPr>
        <p:txBody>
          <a:bodyPr/>
          <a:lstStyle/>
          <a:p>
            <a:endParaRPr lang="es-MX"/>
          </a:p>
        </p:txBody>
      </p:sp>
      <p:sp>
        <p:nvSpPr>
          <p:cNvPr id="7" name="Freeform 7"/>
          <p:cNvSpPr/>
          <p:nvPr/>
        </p:nvSpPr>
        <p:spPr>
          <a:xfrm>
            <a:off x="6364075" y="3488230"/>
            <a:ext cx="5187781" cy="3886964"/>
          </a:xfrm>
          <a:custGeom>
            <a:avLst/>
            <a:gdLst/>
            <a:ahLst/>
            <a:cxnLst/>
            <a:rect l="l" t="t" r="r" b="b"/>
            <a:pathLst>
              <a:path w="5187781" h="3886964">
                <a:moveTo>
                  <a:pt x="0" y="0"/>
                </a:moveTo>
                <a:lnTo>
                  <a:pt x="5187781" y="0"/>
                </a:lnTo>
                <a:lnTo>
                  <a:pt x="5187781" y="3886964"/>
                </a:lnTo>
                <a:lnTo>
                  <a:pt x="0" y="3886964"/>
                </a:lnTo>
                <a:lnTo>
                  <a:pt x="0" y="0"/>
                </a:lnTo>
                <a:close/>
              </a:path>
            </a:pathLst>
          </a:custGeom>
          <a:blipFill>
            <a:blip r:embed="rId7"/>
            <a:stretch>
              <a:fillRect/>
            </a:stretch>
          </a:blipFill>
        </p:spPr>
        <p:txBody>
          <a:bodyPr/>
          <a:lstStyle/>
          <a:p>
            <a:endParaRPr lang="es-MX"/>
          </a:p>
        </p:txBody>
      </p:sp>
      <p:sp>
        <p:nvSpPr>
          <p:cNvPr id="8" name="Freeform 8"/>
          <p:cNvSpPr/>
          <p:nvPr/>
        </p:nvSpPr>
        <p:spPr>
          <a:xfrm>
            <a:off x="12351844" y="3593247"/>
            <a:ext cx="4907456" cy="3676930"/>
          </a:xfrm>
          <a:custGeom>
            <a:avLst/>
            <a:gdLst/>
            <a:ahLst/>
            <a:cxnLst/>
            <a:rect l="l" t="t" r="r" b="b"/>
            <a:pathLst>
              <a:path w="4907456" h="3676930">
                <a:moveTo>
                  <a:pt x="0" y="0"/>
                </a:moveTo>
                <a:lnTo>
                  <a:pt x="4907456" y="0"/>
                </a:lnTo>
                <a:lnTo>
                  <a:pt x="4907456" y="3676930"/>
                </a:lnTo>
                <a:lnTo>
                  <a:pt x="0" y="3676930"/>
                </a:lnTo>
                <a:lnTo>
                  <a:pt x="0" y="0"/>
                </a:lnTo>
                <a:close/>
              </a:path>
            </a:pathLst>
          </a:custGeom>
          <a:blipFill>
            <a:blip r:embed="rId8"/>
            <a:stretch>
              <a:fillRect/>
            </a:stretch>
          </a:blipFill>
        </p:spPr>
        <p:txBody>
          <a:bodyPr/>
          <a:lstStyle/>
          <a:p>
            <a:endParaRPr lang="es-MX"/>
          </a:p>
        </p:txBody>
      </p:sp>
      <p:sp>
        <p:nvSpPr>
          <p:cNvPr id="9" name="TextBox 9"/>
          <p:cNvSpPr txBox="1"/>
          <p:nvPr/>
        </p:nvSpPr>
        <p:spPr>
          <a:xfrm>
            <a:off x="2713217" y="1370439"/>
            <a:ext cx="12861567" cy="1063865"/>
          </a:xfrm>
          <a:prstGeom prst="rect">
            <a:avLst/>
          </a:prstGeom>
        </p:spPr>
        <p:txBody>
          <a:bodyPr lIns="0" tIns="0" rIns="0" bIns="0" rtlCol="0" anchor="t">
            <a:spAutoFit/>
          </a:bodyPr>
          <a:lstStyle/>
          <a:p>
            <a:pPr algn="ctr">
              <a:lnSpc>
                <a:spcPts val="7919"/>
              </a:lnSpc>
            </a:pPr>
            <a:r>
              <a:rPr lang="en-US" sz="7919">
                <a:solidFill>
                  <a:srgbClr val="91612F"/>
                </a:solidFill>
                <a:latin typeface="Linux Biolinum"/>
                <a:ea typeface="Linux Biolinum"/>
                <a:cs typeface="Linux Biolinum"/>
                <a:sym typeface="Linux Biolinum"/>
              </a:rPr>
              <a:t>Gráficas Plataforma</a:t>
            </a:r>
          </a:p>
        </p:txBody>
      </p:sp>
      <p:sp>
        <p:nvSpPr>
          <p:cNvPr id="10" name="TextBox 10"/>
          <p:cNvSpPr txBox="1"/>
          <p:nvPr/>
        </p:nvSpPr>
        <p:spPr>
          <a:xfrm>
            <a:off x="6564239" y="7903774"/>
            <a:ext cx="4987618" cy="342393"/>
          </a:xfrm>
          <a:prstGeom prst="rect">
            <a:avLst/>
          </a:prstGeom>
        </p:spPr>
        <p:txBody>
          <a:bodyPr lIns="0" tIns="0" rIns="0" bIns="0" rtlCol="0" anchor="t">
            <a:spAutoFit/>
          </a:bodyPr>
          <a:lstStyle/>
          <a:p>
            <a:pPr algn="l">
              <a:lnSpc>
                <a:spcPts val="2800"/>
              </a:lnSpc>
            </a:pPr>
            <a:r>
              <a:rPr lang="en-US" sz="2000">
                <a:solidFill>
                  <a:srgbClr val="91612F"/>
                </a:solidFill>
                <a:latin typeface="Assistant"/>
                <a:ea typeface="Assistant"/>
                <a:cs typeface="Assistant"/>
                <a:sym typeface="Assistant"/>
              </a:rPr>
              <a:t>Control aplicado en la plataforma (Turtlebot).</a:t>
            </a:r>
          </a:p>
        </p:txBody>
      </p:sp>
      <p:sp>
        <p:nvSpPr>
          <p:cNvPr id="11" name="TextBox 11"/>
          <p:cNvSpPr txBox="1"/>
          <p:nvPr/>
        </p:nvSpPr>
        <p:spPr>
          <a:xfrm>
            <a:off x="12929097" y="7878373"/>
            <a:ext cx="3752950" cy="687960"/>
          </a:xfrm>
          <a:prstGeom prst="rect">
            <a:avLst/>
          </a:prstGeom>
        </p:spPr>
        <p:txBody>
          <a:bodyPr lIns="0" tIns="0" rIns="0" bIns="0" rtlCol="0" anchor="t">
            <a:spAutoFit/>
          </a:bodyPr>
          <a:lstStyle/>
          <a:p>
            <a:pPr algn="l">
              <a:lnSpc>
                <a:spcPts val="2800"/>
              </a:lnSpc>
            </a:pPr>
            <a:r>
              <a:rPr lang="en-US" sz="2000">
                <a:solidFill>
                  <a:srgbClr val="91612F"/>
                </a:solidFill>
                <a:latin typeface="Assistant"/>
                <a:ea typeface="Assistant"/>
                <a:cs typeface="Assistant"/>
                <a:sym typeface="Assistant"/>
              </a:rPr>
              <a:t>Velocidades lineal y angular de la plataforma (Turtlebot).</a:t>
            </a:r>
          </a:p>
        </p:txBody>
      </p:sp>
      <p:sp>
        <p:nvSpPr>
          <p:cNvPr id="12" name="TextBox 12"/>
          <p:cNvSpPr txBox="1"/>
          <p:nvPr/>
        </p:nvSpPr>
        <p:spPr>
          <a:xfrm>
            <a:off x="668133" y="7878373"/>
            <a:ext cx="5124638" cy="687960"/>
          </a:xfrm>
          <a:prstGeom prst="rect">
            <a:avLst/>
          </a:prstGeom>
        </p:spPr>
        <p:txBody>
          <a:bodyPr lIns="0" tIns="0" rIns="0" bIns="0" rtlCol="0" anchor="t">
            <a:spAutoFit/>
          </a:bodyPr>
          <a:lstStyle/>
          <a:p>
            <a:pPr algn="l">
              <a:lnSpc>
                <a:spcPts val="2800"/>
              </a:lnSpc>
            </a:pPr>
            <a:r>
              <a:rPr lang="en-US" sz="2000">
                <a:solidFill>
                  <a:srgbClr val="91612F"/>
                </a:solidFill>
                <a:latin typeface="Assistant"/>
                <a:ea typeface="Assistant"/>
                <a:cs typeface="Assistant"/>
                <a:sym typeface="Assistant"/>
              </a:rPr>
              <a:t>Error en los puntos de proyección 2D del margen de aruco del cubo.</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CF7"/>
        </a:solidFill>
        <a:effectLst/>
      </p:bgPr>
    </p:bg>
    <p:spTree>
      <p:nvGrpSpPr>
        <p:cNvPr id="1" name=""/>
        <p:cNvGrpSpPr/>
        <p:nvPr/>
      </p:nvGrpSpPr>
      <p:grpSpPr>
        <a:xfrm>
          <a:off x="0" y="0"/>
          <a:ext cx="0" cy="0"/>
          <a:chOff x="0" y="0"/>
          <a:chExt cx="0" cy="0"/>
        </a:xfrm>
      </p:grpSpPr>
      <p:sp>
        <p:nvSpPr>
          <p:cNvPr id="2" name="Freeform 2"/>
          <p:cNvSpPr/>
          <p:nvPr/>
        </p:nvSpPr>
        <p:spPr>
          <a:xfrm rot="-5400000" flipH="1" flipV="1">
            <a:off x="731665" y="-2130767"/>
            <a:ext cx="1691219" cy="4627715"/>
          </a:xfrm>
          <a:custGeom>
            <a:avLst/>
            <a:gdLst/>
            <a:ahLst/>
            <a:cxnLst/>
            <a:rect l="l" t="t" r="r" b="b"/>
            <a:pathLst>
              <a:path w="1691219" h="4627715">
                <a:moveTo>
                  <a:pt x="1691219" y="4627715"/>
                </a:moveTo>
                <a:lnTo>
                  <a:pt x="0" y="4627715"/>
                </a:lnTo>
                <a:lnTo>
                  <a:pt x="0" y="0"/>
                </a:lnTo>
                <a:lnTo>
                  <a:pt x="1691219" y="0"/>
                </a:lnTo>
                <a:lnTo>
                  <a:pt x="1691219" y="4627715"/>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MX"/>
          </a:p>
        </p:txBody>
      </p:sp>
      <p:sp>
        <p:nvSpPr>
          <p:cNvPr id="3" name="Freeform 3"/>
          <p:cNvSpPr/>
          <p:nvPr/>
        </p:nvSpPr>
        <p:spPr>
          <a:xfrm>
            <a:off x="-1270171" y="-491529"/>
            <a:ext cx="3508266" cy="3457236"/>
          </a:xfrm>
          <a:custGeom>
            <a:avLst/>
            <a:gdLst/>
            <a:ahLst/>
            <a:cxnLst/>
            <a:rect l="l" t="t" r="r" b="b"/>
            <a:pathLst>
              <a:path w="3508266" h="3457236">
                <a:moveTo>
                  <a:pt x="0" y="0"/>
                </a:moveTo>
                <a:lnTo>
                  <a:pt x="3508266" y="0"/>
                </a:lnTo>
                <a:lnTo>
                  <a:pt x="3508266" y="3457236"/>
                </a:lnTo>
                <a:lnTo>
                  <a:pt x="0" y="345723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s-MX"/>
          </a:p>
        </p:txBody>
      </p:sp>
      <p:sp>
        <p:nvSpPr>
          <p:cNvPr id="4" name="Freeform 4"/>
          <p:cNvSpPr/>
          <p:nvPr/>
        </p:nvSpPr>
        <p:spPr>
          <a:xfrm rot="-5400000">
            <a:off x="16413690" y="7790052"/>
            <a:ext cx="1691219" cy="4627715"/>
          </a:xfrm>
          <a:custGeom>
            <a:avLst/>
            <a:gdLst/>
            <a:ahLst/>
            <a:cxnLst/>
            <a:rect l="l" t="t" r="r" b="b"/>
            <a:pathLst>
              <a:path w="1691219" h="4627715">
                <a:moveTo>
                  <a:pt x="0" y="0"/>
                </a:moveTo>
                <a:lnTo>
                  <a:pt x="1691220" y="0"/>
                </a:lnTo>
                <a:lnTo>
                  <a:pt x="1691220" y="4627715"/>
                </a:lnTo>
                <a:lnTo>
                  <a:pt x="0" y="462771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MX"/>
          </a:p>
        </p:txBody>
      </p:sp>
      <p:sp>
        <p:nvSpPr>
          <p:cNvPr id="5" name="Freeform 5"/>
          <p:cNvSpPr/>
          <p:nvPr/>
        </p:nvSpPr>
        <p:spPr>
          <a:xfrm>
            <a:off x="16064891" y="7925998"/>
            <a:ext cx="3508266" cy="3457236"/>
          </a:xfrm>
          <a:custGeom>
            <a:avLst/>
            <a:gdLst/>
            <a:ahLst/>
            <a:cxnLst/>
            <a:rect l="l" t="t" r="r" b="b"/>
            <a:pathLst>
              <a:path w="3508266" h="3457236">
                <a:moveTo>
                  <a:pt x="0" y="0"/>
                </a:moveTo>
                <a:lnTo>
                  <a:pt x="3508266" y="0"/>
                </a:lnTo>
                <a:lnTo>
                  <a:pt x="3508266" y="3457237"/>
                </a:lnTo>
                <a:lnTo>
                  <a:pt x="0" y="345723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s-MX"/>
          </a:p>
        </p:txBody>
      </p:sp>
      <p:sp>
        <p:nvSpPr>
          <p:cNvPr id="6" name="Freeform 6"/>
          <p:cNvSpPr/>
          <p:nvPr/>
        </p:nvSpPr>
        <p:spPr>
          <a:xfrm>
            <a:off x="1028700" y="3422907"/>
            <a:ext cx="5060206" cy="3791379"/>
          </a:xfrm>
          <a:custGeom>
            <a:avLst/>
            <a:gdLst/>
            <a:ahLst/>
            <a:cxnLst/>
            <a:rect l="l" t="t" r="r" b="b"/>
            <a:pathLst>
              <a:path w="5060206" h="3791379">
                <a:moveTo>
                  <a:pt x="0" y="0"/>
                </a:moveTo>
                <a:lnTo>
                  <a:pt x="5060206" y="0"/>
                </a:lnTo>
                <a:lnTo>
                  <a:pt x="5060206" y="3791379"/>
                </a:lnTo>
                <a:lnTo>
                  <a:pt x="0" y="3791379"/>
                </a:lnTo>
                <a:lnTo>
                  <a:pt x="0" y="0"/>
                </a:lnTo>
                <a:close/>
              </a:path>
            </a:pathLst>
          </a:custGeom>
          <a:blipFill>
            <a:blip r:embed="rId6"/>
            <a:stretch>
              <a:fillRect/>
            </a:stretch>
          </a:blipFill>
        </p:spPr>
        <p:txBody>
          <a:bodyPr/>
          <a:lstStyle/>
          <a:p>
            <a:endParaRPr lang="es-MX"/>
          </a:p>
        </p:txBody>
      </p:sp>
      <p:sp>
        <p:nvSpPr>
          <p:cNvPr id="7" name="Freeform 7"/>
          <p:cNvSpPr/>
          <p:nvPr/>
        </p:nvSpPr>
        <p:spPr>
          <a:xfrm>
            <a:off x="6531292" y="3299124"/>
            <a:ext cx="5225415" cy="3915162"/>
          </a:xfrm>
          <a:custGeom>
            <a:avLst/>
            <a:gdLst/>
            <a:ahLst/>
            <a:cxnLst/>
            <a:rect l="l" t="t" r="r" b="b"/>
            <a:pathLst>
              <a:path w="5225415" h="3915162">
                <a:moveTo>
                  <a:pt x="0" y="0"/>
                </a:moveTo>
                <a:lnTo>
                  <a:pt x="5225416" y="0"/>
                </a:lnTo>
                <a:lnTo>
                  <a:pt x="5225416" y="3915162"/>
                </a:lnTo>
                <a:lnTo>
                  <a:pt x="0" y="3915162"/>
                </a:lnTo>
                <a:lnTo>
                  <a:pt x="0" y="0"/>
                </a:lnTo>
                <a:close/>
              </a:path>
            </a:pathLst>
          </a:custGeom>
          <a:blipFill>
            <a:blip r:embed="rId7"/>
            <a:stretch>
              <a:fillRect/>
            </a:stretch>
          </a:blipFill>
        </p:spPr>
        <p:txBody>
          <a:bodyPr/>
          <a:lstStyle/>
          <a:p>
            <a:endParaRPr lang="es-MX"/>
          </a:p>
        </p:txBody>
      </p:sp>
      <p:sp>
        <p:nvSpPr>
          <p:cNvPr id="8" name="Freeform 8"/>
          <p:cNvSpPr/>
          <p:nvPr/>
        </p:nvSpPr>
        <p:spPr>
          <a:xfrm>
            <a:off x="11950586" y="3267918"/>
            <a:ext cx="5308714" cy="3977574"/>
          </a:xfrm>
          <a:custGeom>
            <a:avLst/>
            <a:gdLst/>
            <a:ahLst/>
            <a:cxnLst/>
            <a:rect l="l" t="t" r="r" b="b"/>
            <a:pathLst>
              <a:path w="5308714" h="3977574">
                <a:moveTo>
                  <a:pt x="0" y="0"/>
                </a:moveTo>
                <a:lnTo>
                  <a:pt x="5308714" y="0"/>
                </a:lnTo>
                <a:lnTo>
                  <a:pt x="5308714" y="3977574"/>
                </a:lnTo>
                <a:lnTo>
                  <a:pt x="0" y="3977574"/>
                </a:lnTo>
                <a:lnTo>
                  <a:pt x="0" y="0"/>
                </a:lnTo>
                <a:close/>
              </a:path>
            </a:pathLst>
          </a:custGeom>
          <a:blipFill>
            <a:blip r:embed="rId8"/>
            <a:stretch>
              <a:fillRect/>
            </a:stretch>
          </a:blipFill>
        </p:spPr>
        <p:txBody>
          <a:bodyPr/>
          <a:lstStyle/>
          <a:p>
            <a:endParaRPr lang="es-MX"/>
          </a:p>
        </p:txBody>
      </p:sp>
      <p:sp>
        <p:nvSpPr>
          <p:cNvPr id="9" name="TextBox 9"/>
          <p:cNvSpPr txBox="1"/>
          <p:nvPr/>
        </p:nvSpPr>
        <p:spPr>
          <a:xfrm>
            <a:off x="2713217" y="1616478"/>
            <a:ext cx="12861567" cy="1063865"/>
          </a:xfrm>
          <a:prstGeom prst="rect">
            <a:avLst/>
          </a:prstGeom>
        </p:spPr>
        <p:txBody>
          <a:bodyPr lIns="0" tIns="0" rIns="0" bIns="0" rtlCol="0" anchor="t">
            <a:spAutoFit/>
          </a:bodyPr>
          <a:lstStyle/>
          <a:p>
            <a:pPr algn="ctr">
              <a:lnSpc>
                <a:spcPts val="7919"/>
              </a:lnSpc>
            </a:pPr>
            <a:r>
              <a:rPr lang="en-US" sz="7919">
                <a:solidFill>
                  <a:srgbClr val="91612F"/>
                </a:solidFill>
                <a:latin typeface="Linux Biolinum"/>
                <a:ea typeface="Linux Biolinum"/>
                <a:cs typeface="Linux Biolinum"/>
                <a:sym typeface="Linux Biolinum"/>
              </a:rPr>
              <a:t>Gráficas Manipulador</a:t>
            </a:r>
          </a:p>
        </p:txBody>
      </p:sp>
      <p:sp>
        <p:nvSpPr>
          <p:cNvPr id="10" name="TextBox 10"/>
          <p:cNvSpPr txBox="1"/>
          <p:nvPr/>
        </p:nvSpPr>
        <p:spPr>
          <a:xfrm>
            <a:off x="1409237" y="7558206"/>
            <a:ext cx="4299132" cy="687960"/>
          </a:xfrm>
          <a:prstGeom prst="rect">
            <a:avLst/>
          </a:prstGeom>
        </p:spPr>
        <p:txBody>
          <a:bodyPr lIns="0" tIns="0" rIns="0" bIns="0" rtlCol="0" anchor="t">
            <a:spAutoFit/>
          </a:bodyPr>
          <a:lstStyle/>
          <a:p>
            <a:pPr algn="l">
              <a:lnSpc>
                <a:spcPts val="2800"/>
              </a:lnSpc>
            </a:pPr>
            <a:r>
              <a:rPr lang="en-US" sz="2000">
                <a:solidFill>
                  <a:srgbClr val="91612F"/>
                </a:solidFill>
                <a:latin typeface="Assistant"/>
                <a:ea typeface="Assistant"/>
                <a:cs typeface="Assistant"/>
                <a:sym typeface="Assistant"/>
              </a:rPr>
              <a:t>Velocidad articulaciones manipulador al tomar el cubo (objeto).</a:t>
            </a:r>
          </a:p>
        </p:txBody>
      </p:sp>
      <p:sp>
        <p:nvSpPr>
          <p:cNvPr id="11" name="TextBox 11"/>
          <p:cNvSpPr txBox="1"/>
          <p:nvPr/>
        </p:nvSpPr>
        <p:spPr>
          <a:xfrm>
            <a:off x="7006335" y="7558206"/>
            <a:ext cx="4439530" cy="687960"/>
          </a:xfrm>
          <a:prstGeom prst="rect">
            <a:avLst/>
          </a:prstGeom>
        </p:spPr>
        <p:txBody>
          <a:bodyPr lIns="0" tIns="0" rIns="0" bIns="0" rtlCol="0" anchor="t">
            <a:spAutoFit/>
          </a:bodyPr>
          <a:lstStyle/>
          <a:p>
            <a:pPr algn="l">
              <a:lnSpc>
                <a:spcPts val="2800"/>
              </a:lnSpc>
            </a:pPr>
            <a:r>
              <a:rPr lang="en-US" sz="2000">
                <a:solidFill>
                  <a:srgbClr val="91612F"/>
                </a:solidFill>
                <a:latin typeface="Assistant"/>
                <a:ea typeface="Assistant"/>
                <a:cs typeface="Assistant"/>
                <a:sym typeface="Assistant"/>
              </a:rPr>
              <a:t>Pose de articulaciones del manipulador al tomar el cubo (objeto).</a:t>
            </a:r>
          </a:p>
        </p:txBody>
      </p:sp>
      <p:sp>
        <p:nvSpPr>
          <p:cNvPr id="12" name="TextBox 12"/>
          <p:cNvSpPr txBox="1"/>
          <p:nvPr/>
        </p:nvSpPr>
        <p:spPr>
          <a:xfrm>
            <a:off x="12517827" y="7558206"/>
            <a:ext cx="4518035" cy="687960"/>
          </a:xfrm>
          <a:prstGeom prst="rect">
            <a:avLst/>
          </a:prstGeom>
        </p:spPr>
        <p:txBody>
          <a:bodyPr lIns="0" tIns="0" rIns="0" bIns="0" rtlCol="0" anchor="t">
            <a:spAutoFit/>
          </a:bodyPr>
          <a:lstStyle/>
          <a:p>
            <a:pPr algn="l">
              <a:lnSpc>
                <a:spcPts val="2800"/>
              </a:lnSpc>
            </a:pPr>
            <a:r>
              <a:rPr lang="en-US" sz="2000">
                <a:solidFill>
                  <a:srgbClr val="91612F"/>
                </a:solidFill>
                <a:latin typeface="Assistant"/>
                <a:ea typeface="Assistant"/>
                <a:cs typeface="Assistant"/>
                <a:sym typeface="Assistant"/>
              </a:rPr>
              <a:t>Error de posición del end-effector (gripper) al tomar el cubo (objeto).</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CF7"/>
        </a:solidFill>
        <a:effectLst/>
      </p:bgPr>
    </p:bg>
    <p:spTree>
      <p:nvGrpSpPr>
        <p:cNvPr id="1" name=""/>
        <p:cNvGrpSpPr/>
        <p:nvPr/>
      </p:nvGrpSpPr>
      <p:grpSpPr>
        <a:xfrm>
          <a:off x="0" y="0"/>
          <a:ext cx="0" cy="0"/>
          <a:chOff x="0" y="0"/>
          <a:chExt cx="0" cy="0"/>
        </a:xfrm>
      </p:grpSpPr>
      <p:sp>
        <p:nvSpPr>
          <p:cNvPr id="2" name="Freeform 2"/>
          <p:cNvSpPr/>
          <p:nvPr/>
        </p:nvSpPr>
        <p:spPr>
          <a:xfrm rot="-5400000" flipH="1" flipV="1">
            <a:off x="731665" y="-2130767"/>
            <a:ext cx="1691219" cy="4627715"/>
          </a:xfrm>
          <a:custGeom>
            <a:avLst/>
            <a:gdLst/>
            <a:ahLst/>
            <a:cxnLst/>
            <a:rect l="l" t="t" r="r" b="b"/>
            <a:pathLst>
              <a:path w="1691219" h="4627715">
                <a:moveTo>
                  <a:pt x="1691219" y="4627715"/>
                </a:moveTo>
                <a:lnTo>
                  <a:pt x="0" y="4627715"/>
                </a:lnTo>
                <a:lnTo>
                  <a:pt x="0" y="0"/>
                </a:lnTo>
                <a:lnTo>
                  <a:pt x="1691219" y="0"/>
                </a:lnTo>
                <a:lnTo>
                  <a:pt x="1691219" y="4627715"/>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MX"/>
          </a:p>
        </p:txBody>
      </p:sp>
      <p:sp>
        <p:nvSpPr>
          <p:cNvPr id="3" name="Freeform 3"/>
          <p:cNvSpPr/>
          <p:nvPr/>
        </p:nvSpPr>
        <p:spPr>
          <a:xfrm>
            <a:off x="-1270171" y="-491529"/>
            <a:ext cx="3508266" cy="3457236"/>
          </a:xfrm>
          <a:custGeom>
            <a:avLst/>
            <a:gdLst/>
            <a:ahLst/>
            <a:cxnLst/>
            <a:rect l="l" t="t" r="r" b="b"/>
            <a:pathLst>
              <a:path w="3508266" h="3457236">
                <a:moveTo>
                  <a:pt x="0" y="0"/>
                </a:moveTo>
                <a:lnTo>
                  <a:pt x="3508266" y="0"/>
                </a:lnTo>
                <a:lnTo>
                  <a:pt x="3508266" y="3457236"/>
                </a:lnTo>
                <a:lnTo>
                  <a:pt x="0" y="345723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s-MX"/>
          </a:p>
        </p:txBody>
      </p:sp>
      <p:sp>
        <p:nvSpPr>
          <p:cNvPr id="4" name="Freeform 4"/>
          <p:cNvSpPr/>
          <p:nvPr/>
        </p:nvSpPr>
        <p:spPr>
          <a:xfrm rot="-5400000">
            <a:off x="16413690" y="7790052"/>
            <a:ext cx="1691219" cy="4627715"/>
          </a:xfrm>
          <a:custGeom>
            <a:avLst/>
            <a:gdLst/>
            <a:ahLst/>
            <a:cxnLst/>
            <a:rect l="l" t="t" r="r" b="b"/>
            <a:pathLst>
              <a:path w="1691219" h="4627715">
                <a:moveTo>
                  <a:pt x="0" y="0"/>
                </a:moveTo>
                <a:lnTo>
                  <a:pt x="1691220" y="0"/>
                </a:lnTo>
                <a:lnTo>
                  <a:pt x="1691220" y="4627715"/>
                </a:lnTo>
                <a:lnTo>
                  <a:pt x="0" y="462771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MX"/>
          </a:p>
        </p:txBody>
      </p:sp>
      <p:sp>
        <p:nvSpPr>
          <p:cNvPr id="5" name="Freeform 5"/>
          <p:cNvSpPr/>
          <p:nvPr/>
        </p:nvSpPr>
        <p:spPr>
          <a:xfrm>
            <a:off x="16064891" y="7925998"/>
            <a:ext cx="3508266" cy="3457236"/>
          </a:xfrm>
          <a:custGeom>
            <a:avLst/>
            <a:gdLst/>
            <a:ahLst/>
            <a:cxnLst/>
            <a:rect l="l" t="t" r="r" b="b"/>
            <a:pathLst>
              <a:path w="3508266" h="3457236">
                <a:moveTo>
                  <a:pt x="0" y="0"/>
                </a:moveTo>
                <a:lnTo>
                  <a:pt x="3508266" y="0"/>
                </a:lnTo>
                <a:lnTo>
                  <a:pt x="3508266" y="3457237"/>
                </a:lnTo>
                <a:lnTo>
                  <a:pt x="0" y="345723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s-MX"/>
          </a:p>
        </p:txBody>
      </p:sp>
      <p:sp>
        <p:nvSpPr>
          <p:cNvPr id="6" name="Freeform 6"/>
          <p:cNvSpPr/>
          <p:nvPr/>
        </p:nvSpPr>
        <p:spPr>
          <a:xfrm>
            <a:off x="3294448" y="2965707"/>
            <a:ext cx="11212140" cy="5969157"/>
          </a:xfrm>
          <a:custGeom>
            <a:avLst/>
            <a:gdLst/>
            <a:ahLst/>
            <a:cxnLst/>
            <a:rect l="l" t="t" r="r" b="b"/>
            <a:pathLst>
              <a:path w="11212140" h="5969157">
                <a:moveTo>
                  <a:pt x="0" y="0"/>
                </a:moveTo>
                <a:lnTo>
                  <a:pt x="11212140" y="0"/>
                </a:lnTo>
                <a:lnTo>
                  <a:pt x="11212140" y="5969158"/>
                </a:lnTo>
                <a:lnTo>
                  <a:pt x="0" y="5969158"/>
                </a:lnTo>
                <a:lnTo>
                  <a:pt x="0" y="0"/>
                </a:lnTo>
                <a:close/>
              </a:path>
            </a:pathLst>
          </a:custGeom>
          <a:blipFill>
            <a:blip r:embed="rId6"/>
            <a:stretch>
              <a:fillRect/>
            </a:stretch>
          </a:blipFill>
        </p:spPr>
        <p:txBody>
          <a:bodyPr/>
          <a:lstStyle/>
          <a:p>
            <a:endParaRPr lang="es-MX"/>
          </a:p>
        </p:txBody>
      </p:sp>
      <p:sp>
        <p:nvSpPr>
          <p:cNvPr id="7" name="TextBox 7"/>
          <p:cNvSpPr txBox="1"/>
          <p:nvPr/>
        </p:nvSpPr>
        <p:spPr>
          <a:xfrm>
            <a:off x="2956698" y="1577992"/>
            <a:ext cx="12861567" cy="1063865"/>
          </a:xfrm>
          <a:prstGeom prst="rect">
            <a:avLst/>
          </a:prstGeom>
        </p:spPr>
        <p:txBody>
          <a:bodyPr lIns="0" tIns="0" rIns="0" bIns="0" rtlCol="0" anchor="t">
            <a:spAutoFit/>
          </a:bodyPr>
          <a:lstStyle/>
          <a:p>
            <a:pPr algn="ctr">
              <a:lnSpc>
                <a:spcPts val="7919"/>
              </a:lnSpc>
            </a:pPr>
            <a:r>
              <a:rPr lang="en-US" sz="7919">
                <a:solidFill>
                  <a:srgbClr val="91612F"/>
                </a:solidFill>
                <a:latin typeface="Linux Biolinum"/>
                <a:ea typeface="Linux Biolinum"/>
                <a:cs typeface="Linux Biolinum"/>
                <a:sym typeface="Linux Biolinum"/>
              </a:rPr>
              <a:t>Diagrama de Comunicación</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CF7"/>
        </a:solidFill>
        <a:effectLst/>
      </p:bgPr>
    </p:bg>
    <p:spTree>
      <p:nvGrpSpPr>
        <p:cNvPr id="1" name="">
          <a:extLst>
            <a:ext uri="{FF2B5EF4-FFF2-40B4-BE49-F238E27FC236}">
              <a16:creationId xmlns:a16="http://schemas.microsoft.com/office/drawing/2014/main" id="{68389B86-5C89-10FC-CAF1-FCE758FA8958}"/>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CFDEA290-06FD-C170-7EC4-0C9448B1DA2B}"/>
              </a:ext>
            </a:extLst>
          </p:cNvPr>
          <p:cNvSpPr/>
          <p:nvPr/>
        </p:nvSpPr>
        <p:spPr>
          <a:xfrm rot="-5400000" flipH="1" flipV="1">
            <a:off x="731665" y="-2130767"/>
            <a:ext cx="1691219" cy="4627715"/>
          </a:xfrm>
          <a:custGeom>
            <a:avLst/>
            <a:gdLst/>
            <a:ahLst/>
            <a:cxnLst/>
            <a:rect l="l" t="t" r="r" b="b"/>
            <a:pathLst>
              <a:path w="1691219" h="4627715">
                <a:moveTo>
                  <a:pt x="1691219" y="4627715"/>
                </a:moveTo>
                <a:lnTo>
                  <a:pt x="0" y="4627715"/>
                </a:lnTo>
                <a:lnTo>
                  <a:pt x="0" y="0"/>
                </a:lnTo>
                <a:lnTo>
                  <a:pt x="1691219" y="0"/>
                </a:lnTo>
                <a:lnTo>
                  <a:pt x="1691219" y="4627715"/>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s-MX"/>
          </a:p>
        </p:txBody>
      </p:sp>
      <p:sp>
        <p:nvSpPr>
          <p:cNvPr id="3" name="Freeform 3">
            <a:extLst>
              <a:ext uri="{FF2B5EF4-FFF2-40B4-BE49-F238E27FC236}">
                <a16:creationId xmlns:a16="http://schemas.microsoft.com/office/drawing/2014/main" id="{C75CED21-AC27-4486-2CA8-FB98636E604A}"/>
              </a:ext>
            </a:extLst>
          </p:cNvPr>
          <p:cNvSpPr/>
          <p:nvPr/>
        </p:nvSpPr>
        <p:spPr>
          <a:xfrm>
            <a:off x="-1270171" y="-491529"/>
            <a:ext cx="3508266" cy="3457236"/>
          </a:xfrm>
          <a:custGeom>
            <a:avLst/>
            <a:gdLst/>
            <a:ahLst/>
            <a:cxnLst/>
            <a:rect l="l" t="t" r="r" b="b"/>
            <a:pathLst>
              <a:path w="3508266" h="3457236">
                <a:moveTo>
                  <a:pt x="0" y="0"/>
                </a:moveTo>
                <a:lnTo>
                  <a:pt x="3508266" y="0"/>
                </a:lnTo>
                <a:lnTo>
                  <a:pt x="3508266" y="3457236"/>
                </a:lnTo>
                <a:lnTo>
                  <a:pt x="0" y="345723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s-MX"/>
          </a:p>
        </p:txBody>
      </p:sp>
      <p:sp>
        <p:nvSpPr>
          <p:cNvPr id="4" name="Freeform 4">
            <a:extLst>
              <a:ext uri="{FF2B5EF4-FFF2-40B4-BE49-F238E27FC236}">
                <a16:creationId xmlns:a16="http://schemas.microsoft.com/office/drawing/2014/main" id="{8075D1BE-8747-5F60-C101-5CA0CB6E4F04}"/>
              </a:ext>
            </a:extLst>
          </p:cNvPr>
          <p:cNvSpPr/>
          <p:nvPr/>
        </p:nvSpPr>
        <p:spPr>
          <a:xfrm rot="-5400000">
            <a:off x="16413690" y="7790052"/>
            <a:ext cx="1691219" cy="4627715"/>
          </a:xfrm>
          <a:custGeom>
            <a:avLst/>
            <a:gdLst/>
            <a:ahLst/>
            <a:cxnLst/>
            <a:rect l="l" t="t" r="r" b="b"/>
            <a:pathLst>
              <a:path w="1691219" h="4627715">
                <a:moveTo>
                  <a:pt x="0" y="0"/>
                </a:moveTo>
                <a:lnTo>
                  <a:pt x="1691220" y="0"/>
                </a:lnTo>
                <a:lnTo>
                  <a:pt x="1691220" y="4627715"/>
                </a:lnTo>
                <a:lnTo>
                  <a:pt x="0" y="462771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s-MX"/>
          </a:p>
        </p:txBody>
      </p:sp>
      <p:sp>
        <p:nvSpPr>
          <p:cNvPr id="5" name="Freeform 5">
            <a:extLst>
              <a:ext uri="{FF2B5EF4-FFF2-40B4-BE49-F238E27FC236}">
                <a16:creationId xmlns:a16="http://schemas.microsoft.com/office/drawing/2014/main" id="{B948FFC5-1D13-3FFC-79B1-8439E91593A4}"/>
              </a:ext>
            </a:extLst>
          </p:cNvPr>
          <p:cNvSpPr/>
          <p:nvPr/>
        </p:nvSpPr>
        <p:spPr>
          <a:xfrm>
            <a:off x="16064891" y="7925998"/>
            <a:ext cx="3508266" cy="3457236"/>
          </a:xfrm>
          <a:custGeom>
            <a:avLst/>
            <a:gdLst/>
            <a:ahLst/>
            <a:cxnLst/>
            <a:rect l="l" t="t" r="r" b="b"/>
            <a:pathLst>
              <a:path w="3508266" h="3457236">
                <a:moveTo>
                  <a:pt x="0" y="0"/>
                </a:moveTo>
                <a:lnTo>
                  <a:pt x="3508266" y="0"/>
                </a:lnTo>
                <a:lnTo>
                  <a:pt x="3508266" y="3457237"/>
                </a:lnTo>
                <a:lnTo>
                  <a:pt x="0" y="345723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s-MX"/>
          </a:p>
        </p:txBody>
      </p:sp>
      <p:pic>
        <p:nvPicPr>
          <p:cNvPr id="8" name="Modula01">
            <a:hlinkClick r:id="" action="ppaction://media"/>
            <a:extLst>
              <a:ext uri="{FF2B5EF4-FFF2-40B4-BE49-F238E27FC236}">
                <a16:creationId xmlns:a16="http://schemas.microsoft.com/office/drawing/2014/main" id="{1AD3D865-B532-C7A9-C817-6C068998A445}"/>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2238095" y="1007514"/>
            <a:ext cx="14068706" cy="7913648"/>
          </a:xfrm>
          <a:prstGeom prst="rect">
            <a:avLst/>
          </a:prstGeom>
        </p:spPr>
      </p:pic>
    </p:spTree>
    <p:extLst>
      <p:ext uri="{BB962C8B-B14F-4D97-AF65-F5344CB8AC3E}">
        <p14:creationId xmlns:p14="http://schemas.microsoft.com/office/powerpoint/2010/main" val="8943651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4729"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CF7"/>
        </a:solidFill>
        <a:effectLst/>
      </p:bgPr>
    </p:bg>
    <p:spTree>
      <p:nvGrpSpPr>
        <p:cNvPr id="1" name=""/>
        <p:cNvGrpSpPr/>
        <p:nvPr/>
      </p:nvGrpSpPr>
      <p:grpSpPr>
        <a:xfrm>
          <a:off x="0" y="0"/>
          <a:ext cx="0" cy="0"/>
          <a:chOff x="0" y="0"/>
          <a:chExt cx="0" cy="0"/>
        </a:xfrm>
      </p:grpSpPr>
      <p:sp>
        <p:nvSpPr>
          <p:cNvPr id="2" name="TextBox 2"/>
          <p:cNvSpPr txBox="1"/>
          <p:nvPr/>
        </p:nvSpPr>
        <p:spPr>
          <a:xfrm>
            <a:off x="3277694" y="3055270"/>
            <a:ext cx="11732612" cy="1195490"/>
          </a:xfrm>
          <a:prstGeom prst="rect">
            <a:avLst/>
          </a:prstGeom>
        </p:spPr>
        <p:txBody>
          <a:bodyPr lIns="0" tIns="0" rIns="0" bIns="0" rtlCol="0" anchor="t">
            <a:spAutoFit/>
          </a:bodyPr>
          <a:lstStyle/>
          <a:p>
            <a:pPr algn="ctr">
              <a:lnSpc>
                <a:spcPts val="8999"/>
              </a:lnSpc>
            </a:pPr>
            <a:r>
              <a:rPr lang="en-US" sz="8999">
                <a:solidFill>
                  <a:srgbClr val="91612F"/>
                </a:solidFill>
                <a:latin typeface="Linux Biolinum"/>
                <a:ea typeface="Linux Biolinum"/>
                <a:cs typeface="Linux Biolinum"/>
                <a:sym typeface="Linux Biolinum"/>
              </a:rPr>
              <a:t>GRACIAS</a:t>
            </a:r>
          </a:p>
        </p:txBody>
      </p:sp>
      <p:grpSp>
        <p:nvGrpSpPr>
          <p:cNvPr id="3" name="Group 3"/>
          <p:cNvGrpSpPr/>
          <p:nvPr/>
        </p:nvGrpSpPr>
        <p:grpSpPr>
          <a:xfrm>
            <a:off x="1028700" y="4757041"/>
            <a:ext cx="5491903" cy="1657595"/>
            <a:chOff x="0" y="0"/>
            <a:chExt cx="7322538" cy="2210127"/>
          </a:xfrm>
        </p:grpSpPr>
        <p:sp>
          <p:nvSpPr>
            <p:cNvPr id="4" name="TextBox 4"/>
            <p:cNvSpPr txBox="1"/>
            <p:nvPr/>
          </p:nvSpPr>
          <p:spPr>
            <a:xfrm>
              <a:off x="0" y="28575"/>
              <a:ext cx="7322538" cy="866482"/>
            </a:xfrm>
            <a:prstGeom prst="rect">
              <a:avLst/>
            </a:prstGeom>
          </p:spPr>
          <p:txBody>
            <a:bodyPr lIns="0" tIns="0" rIns="0" bIns="0" rtlCol="0" anchor="t">
              <a:spAutoFit/>
            </a:bodyPr>
            <a:lstStyle/>
            <a:p>
              <a:pPr algn="ctr">
                <a:lnSpc>
                  <a:spcPts val="2419"/>
                </a:lnSpc>
              </a:pPr>
              <a:r>
                <a:rPr lang="en-US" sz="2419" spc="120">
                  <a:solidFill>
                    <a:srgbClr val="91612F"/>
                  </a:solidFill>
                  <a:latin typeface="Linux Biolinum"/>
                  <a:ea typeface="Linux Biolinum"/>
                  <a:cs typeface="Linux Biolinum"/>
                  <a:sym typeface="Linux Biolinum"/>
                </a:rPr>
                <a:t>MARTÍNEZ ORTEGA ROMINA IRENE</a:t>
              </a:r>
            </a:p>
            <a:p>
              <a:pPr algn="ctr">
                <a:lnSpc>
                  <a:spcPts val="2419"/>
                </a:lnSpc>
              </a:pPr>
              <a:endParaRPr lang="en-US" sz="2419" spc="120">
                <a:solidFill>
                  <a:srgbClr val="91612F"/>
                </a:solidFill>
                <a:latin typeface="Linux Biolinum"/>
                <a:ea typeface="Linux Biolinum"/>
                <a:cs typeface="Linux Biolinum"/>
                <a:sym typeface="Linux Biolinum"/>
              </a:endParaRPr>
            </a:p>
          </p:txBody>
        </p:sp>
        <p:sp>
          <p:nvSpPr>
            <p:cNvPr id="5" name="TextBox 5"/>
            <p:cNvSpPr txBox="1"/>
            <p:nvPr/>
          </p:nvSpPr>
          <p:spPr>
            <a:xfrm>
              <a:off x="0" y="1156261"/>
              <a:ext cx="7322538" cy="1053865"/>
            </a:xfrm>
            <a:prstGeom prst="rect">
              <a:avLst/>
            </a:prstGeom>
          </p:spPr>
          <p:txBody>
            <a:bodyPr lIns="0" tIns="0" rIns="0" bIns="0" rtlCol="0" anchor="t">
              <a:spAutoFit/>
            </a:bodyPr>
            <a:lstStyle/>
            <a:p>
              <a:pPr algn="ctr">
                <a:lnSpc>
                  <a:spcPts val="3220"/>
                </a:lnSpc>
              </a:pPr>
              <a:r>
                <a:rPr lang="en-US" sz="2300">
                  <a:solidFill>
                    <a:srgbClr val="91612F"/>
                  </a:solidFill>
                  <a:latin typeface="Assistant"/>
                  <a:ea typeface="Assistant"/>
                  <a:cs typeface="Assistant"/>
                  <a:sym typeface="Assistant"/>
                </a:rPr>
                <a:t>romina.martinez7018@alumnos.udg.mx</a:t>
              </a:r>
            </a:p>
            <a:p>
              <a:pPr algn="ctr">
                <a:lnSpc>
                  <a:spcPts val="3220"/>
                </a:lnSpc>
              </a:pPr>
              <a:endParaRPr lang="en-US" sz="2300">
                <a:solidFill>
                  <a:srgbClr val="91612F"/>
                </a:solidFill>
                <a:latin typeface="Assistant"/>
                <a:ea typeface="Assistant"/>
                <a:cs typeface="Assistant"/>
                <a:sym typeface="Assistant"/>
              </a:endParaRPr>
            </a:p>
          </p:txBody>
        </p:sp>
      </p:grpSp>
      <p:grpSp>
        <p:nvGrpSpPr>
          <p:cNvPr id="6" name="Group 6"/>
          <p:cNvGrpSpPr/>
          <p:nvPr/>
        </p:nvGrpSpPr>
        <p:grpSpPr>
          <a:xfrm>
            <a:off x="12077853" y="4757041"/>
            <a:ext cx="5181447" cy="1251045"/>
            <a:chOff x="0" y="0"/>
            <a:chExt cx="6908596" cy="1668060"/>
          </a:xfrm>
        </p:grpSpPr>
        <p:sp>
          <p:nvSpPr>
            <p:cNvPr id="7" name="TextBox 7"/>
            <p:cNvSpPr txBox="1"/>
            <p:nvPr/>
          </p:nvSpPr>
          <p:spPr>
            <a:xfrm>
              <a:off x="0" y="28575"/>
              <a:ext cx="6908596" cy="866482"/>
            </a:xfrm>
            <a:prstGeom prst="rect">
              <a:avLst/>
            </a:prstGeom>
          </p:spPr>
          <p:txBody>
            <a:bodyPr lIns="0" tIns="0" rIns="0" bIns="0" rtlCol="0" anchor="t">
              <a:spAutoFit/>
            </a:bodyPr>
            <a:lstStyle/>
            <a:p>
              <a:pPr algn="ctr">
                <a:lnSpc>
                  <a:spcPts val="2419"/>
                </a:lnSpc>
              </a:pPr>
              <a:r>
                <a:rPr lang="en-US" sz="2419" spc="120">
                  <a:solidFill>
                    <a:srgbClr val="91612F"/>
                  </a:solidFill>
                  <a:latin typeface="Linux Biolinum"/>
                  <a:ea typeface="Linux Biolinum"/>
                  <a:cs typeface="Linux Biolinum"/>
                  <a:sym typeface="Linux Biolinum"/>
                </a:rPr>
                <a:t>DÁVILA MEZA ROSA DEL CARMEN</a:t>
              </a:r>
            </a:p>
            <a:p>
              <a:pPr algn="ctr">
                <a:lnSpc>
                  <a:spcPts val="2419"/>
                </a:lnSpc>
              </a:pPr>
              <a:endParaRPr lang="en-US" sz="2419" spc="120">
                <a:solidFill>
                  <a:srgbClr val="91612F"/>
                </a:solidFill>
                <a:latin typeface="Linux Biolinum"/>
                <a:ea typeface="Linux Biolinum"/>
                <a:cs typeface="Linux Biolinum"/>
                <a:sym typeface="Linux Biolinum"/>
              </a:endParaRPr>
            </a:p>
          </p:txBody>
        </p:sp>
        <p:sp>
          <p:nvSpPr>
            <p:cNvPr id="8" name="TextBox 8"/>
            <p:cNvSpPr txBox="1"/>
            <p:nvPr/>
          </p:nvSpPr>
          <p:spPr>
            <a:xfrm>
              <a:off x="0" y="1156261"/>
              <a:ext cx="6908596" cy="511798"/>
            </a:xfrm>
            <a:prstGeom prst="rect">
              <a:avLst/>
            </a:prstGeom>
          </p:spPr>
          <p:txBody>
            <a:bodyPr lIns="0" tIns="0" rIns="0" bIns="0" rtlCol="0" anchor="t">
              <a:spAutoFit/>
            </a:bodyPr>
            <a:lstStyle/>
            <a:p>
              <a:pPr algn="ctr">
                <a:lnSpc>
                  <a:spcPts val="3220"/>
                </a:lnSpc>
              </a:pPr>
              <a:r>
                <a:rPr lang="en-US" sz="2300">
                  <a:solidFill>
                    <a:srgbClr val="91612F"/>
                  </a:solidFill>
                  <a:latin typeface="Assistant"/>
                  <a:ea typeface="Assistant"/>
                  <a:cs typeface="Assistant"/>
                  <a:sym typeface="Assistant"/>
                </a:rPr>
                <a:t>rosa.davila8123@alumnos.udg.mx</a:t>
              </a:r>
            </a:p>
          </p:txBody>
        </p:sp>
      </p:grpSp>
      <p:grpSp>
        <p:nvGrpSpPr>
          <p:cNvPr id="9" name="Group 9"/>
          <p:cNvGrpSpPr/>
          <p:nvPr/>
        </p:nvGrpSpPr>
        <p:grpSpPr>
          <a:xfrm>
            <a:off x="6097784" y="7600705"/>
            <a:ext cx="6780339" cy="1657595"/>
            <a:chOff x="0" y="0"/>
            <a:chExt cx="9040453" cy="2210127"/>
          </a:xfrm>
        </p:grpSpPr>
        <p:sp>
          <p:nvSpPr>
            <p:cNvPr id="10" name="TextBox 10"/>
            <p:cNvSpPr txBox="1"/>
            <p:nvPr/>
          </p:nvSpPr>
          <p:spPr>
            <a:xfrm>
              <a:off x="0" y="28575"/>
              <a:ext cx="9040453" cy="866482"/>
            </a:xfrm>
            <a:prstGeom prst="rect">
              <a:avLst/>
            </a:prstGeom>
          </p:spPr>
          <p:txBody>
            <a:bodyPr lIns="0" tIns="0" rIns="0" bIns="0" rtlCol="0" anchor="t">
              <a:spAutoFit/>
            </a:bodyPr>
            <a:lstStyle/>
            <a:p>
              <a:pPr algn="ctr">
                <a:lnSpc>
                  <a:spcPts val="2419"/>
                </a:lnSpc>
              </a:pPr>
              <a:r>
                <a:rPr lang="en-US" sz="2419" spc="120">
                  <a:solidFill>
                    <a:srgbClr val="91612F"/>
                  </a:solidFill>
                  <a:latin typeface="Linux Biolinum"/>
                  <a:ea typeface="Linux Biolinum"/>
                  <a:cs typeface="Linux Biolinum"/>
                  <a:sym typeface="Linux Biolinum"/>
                </a:rPr>
                <a:t>DR. HERNÁNDEZ BARRAGÁN JOSÉ DE JESÚS</a:t>
              </a:r>
            </a:p>
            <a:p>
              <a:pPr algn="ctr">
                <a:lnSpc>
                  <a:spcPts val="2419"/>
                </a:lnSpc>
              </a:pPr>
              <a:endParaRPr lang="en-US" sz="2419" spc="120">
                <a:solidFill>
                  <a:srgbClr val="91612F"/>
                </a:solidFill>
                <a:latin typeface="Linux Biolinum"/>
                <a:ea typeface="Linux Biolinum"/>
                <a:cs typeface="Linux Biolinum"/>
                <a:sym typeface="Linux Biolinum"/>
              </a:endParaRPr>
            </a:p>
          </p:txBody>
        </p:sp>
        <p:sp>
          <p:nvSpPr>
            <p:cNvPr id="11" name="TextBox 11"/>
            <p:cNvSpPr txBox="1"/>
            <p:nvPr/>
          </p:nvSpPr>
          <p:spPr>
            <a:xfrm>
              <a:off x="0" y="1156261"/>
              <a:ext cx="9040453" cy="1053865"/>
            </a:xfrm>
            <a:prstGeom prst="rect">
              <a:avLst/>
            </a:prstGeom>
          </p:spPr>
          <p:txBody>
            <a:bodyPr lIns="0" tIns="0" rIns="0" bIns="0" rtlCol="0" anchor="t">
              <a:spAutoFit/>
            </a:bodyPr>
            <a:lstStyle/>
            <a:p>
              <a:pPr algn="ctr">
                <a:lnSpc>
                  <a:spcPts val="3220"/>
                </a:lnSpc>
              </a:pPr>
              <a:r>
                <a:rPr lang="en-US" sz="2300">
                  <a:solidFill>
                    <a:srgbClr val="91612F"/>
                  </a:solidFill>
                  <a:latin typeface="Assistant"/>
                  <a:ea typeface="Assistant"/>
                  <a:cs typeface="Assistant"/>
                  <a:sym typeface="Assistant"/>
                </a:rPr>
                <a:t>josed.hernandezb@academicos.udg.mx</a:t>
              </a:r>
            </a:p>
            <a:p>
              <a:pPr algn="ctr">
                <a:lnSpc>
                  <a:spcPts val="3220"/>
                </a:lnSpc>
              </a:pPr>
              <a:endParaRPr lang="en-US" sz="2300">
                <a:solidFill>
                  <a:srgbClr val="91612F"/>
                </a:solidFill>
                <a:latin typeface="Assistant"/>
                <a:ea typeface="Assistant"/>
                <a:cs typeface="Assistant"/>
                <a:sym typeface="Assistant"/>
              </a:endParaRPr>
            </a:p>
          </p:txBody>
        </p:sp>
      </p:grpSp>
      <p:sp>
        <p:nvSpPr>
          <p:cNvPr id="12" name="Freeform 12"/>
          <p:cNvSpPr/>
          <p:nvPr/>
        </p:nvSpPr>
        <p:spPr>
          <a:xfrm rot="5400000">
            <a:off x="-2043424" y="-4540127"/>
            <a:ext cx="7256937" cy="6987210"/>
          </a:xfrm>
          <a:custGeom>
            <a:avLst/>
            <a:gdLst/>
            <a:ahLst/>
            <a:cxnLst/>
            <a:rect l="l" t="t" r="r" b="b"/>
            <a:pathLst>
              <a:path w="7256937" h="6987210">
                <a:moveTo>
                  <a:pt x="0" y="0"/>
                </a:moveTo>
                <a:lnTo>
                  <a:pt x="7256937" y="0"/>
                </a:lnTo>
                <a:lnTo>
                  <a:pt x="7256937" y="6987209"/>
                </a:lnTo>
                <a:lnTo>
                  <a:pt x="0" y="69872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MX"/>
          </a:p>
        </p:txBody>
      </p:sp>
      <p:sp>
        <p:nvSpPr>
          <p:cNvPr id="13" name="Freeform 13"/>
          <p:cNvSpPr/>
          <p:nvPr/>
        </p:nvSpPr>
        <p:spPr>
          <a:xfrm rot="-5400000" flipH="1">
            <a:off x="15572615" y="-1736148"/>
            <a:ext cx="1691219" cy="4627715"/>
          </a:xfrm>
          <a:custGeom>
            <a:avLst/>
            <a:gdLst/>
            <a:ahLst/>
            <a:cxnLst/>
            <a:rect l="l" t="t" r="r" b="b"/>
            <a:pathLst>
              <a:path w="1691219" h="4627715">
                <a:moveTo>
                  <a:pt x="1691219" y="0"/>
                </a:moveTo>
                <a:lnTo>
                  <a:pt x="0" y="0"/>
                </a:lnTo>
                <a:lnTo>
                  <a:pt x="0" y="4627714"/>
                </a:lnTo>
                <a:lnTo>
                  <a:pt x="1691219" y="4627714"/>
                </a:lnTo>
                <a:lnTo>
                  <a:pt x="1691219"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s-MX"/>
          </a:p>
        </p:txBody>
      </p:sp>
      <p:sp>
        <p:nvSpPr>
          <p:cNvPr id="14" name="Freeform 14"/>
          <p:cNvSpPr/>
          <p:nvPr/>
        </p:nvSpPr>
        <p:spPr>
          <a:xfrm>
            <a:off x="16418225" y="-267901"/>
            <a:ext cx="3583276" cy="3531156"/>
          </a:xfrm>
          <a:custGeom>
            <a:avLst/>
            <a:gdLst/>
            <a:ahLst/>
            <a:cxnLst/>
            <a:rect l="l" t="t" r="r" b="b"/>
            <a:pathLst>
              <a:path w="3583276" h="3531156">
                <a:moveTo>
                  <a:pt x="0" y="0"/>
                </a:moveTo>
                <a:lnTo>
                  <a:pt x="3583276" y="0"/>
                </a:lnTo>
                <a:lnTo>
                  <a:pt x="3583276" y="3531156"/>
                </a:lnTo>
                <a:lnTo>
                  <a:pt x="0" y="353115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s-MX"/>
          </a:p>
        </p:txBody>
      </p:sp>
      <p:grpSp>
        <p:nvGrpSpPr>
          <p:cNvPr id="15" name="Group 15"/>
          <p:cNvGrpSpPr/>
          <p:nvPr/>
        </p:nvGrpSpPr>
        <p:grpSpPr>
          <a:xfrm>
            <a:off x="8355592" y="1028700"/>
            <a:ext cx="1917801" cy="1192839"/>
            <a:chOff x="0" y="0"/>
            <a:chExt cx="2557068" cy="1590452"/>
          </a:xfrm>
        </p:grpSpPr>
        <p:sp>
          <p:nvSpPr>
            <p:cNvPr id="16" name="Freeform 16"/>
            <p:cNvSpPr/>
            <p:nvPr/>
          </p:nvSpPr>
          <p:spPr>
            <a:xfrm>
              <a:off x="0" y="0"/>
              <a:ext cx="2557068" cy="1590452"/>
            </a:xfrm>
            <a:custGeom>
              <a:avLst/>
              <a:gdLst/>
              <a:ahLst/>
              <a:cxnLst/>
              <a:rect l="l" t="t" r="r" b="b"/>
              <a:pathLst>
                <a:path w="2557068" h="1590452">
                  <a:moveTo>
                    <a:pt x="0" y="0"/>
                  </a:moveTo>
                  <a:lnTo>
                    <a:pt x="2557068" y="0"/>
                  </a:lnTo>
                  <a:lnTo>
                    <a:pt x="2557068" y="1590452"/>
                  </a:lnTo>
                  <a:lnTo>
                    <a:pt x="0" y="1590452"/>
                  </a:lnTo>
                  <a:lnTo>
                    <a:pt x="0" y="0"/>
                  </a:lnTo>
                  <a:close/>
                </a:path>
              </a:pathLst>
            </a:custGeom>
            <a:blipFill>
              <a:blip r:embed="rId8">
                <a:extLst>
                  <a:ext uri="{96DAC541-7B7A-43D3-8B79-37D633B846F1}">
                    <asvg:svgBlip xmlns:asvg="http://schemas.microsoft.com/office/drawing/2016/SVG/main" r:embed="rId9"/>
                  </a:ext>
                </a:extLst>
              </a:blip>
              <a:stretch>
                <a:fillRect t="-27400" b="-27400"/>
              </a:stretch>
            </a:blipFill>
          </p:spPr>
          <p:txBody>
            <a:bodyPr/>
            <a:lstStyle/>
            <a:p>
              <a:endParaRPr lang="es-MX"/>
            </a:p>
          </p:txBody>
        </p:sp>
        <p:sp>
          <p:nvSpPr>
            <p:cNvPr id="17" name="TextBox 17"/>
            <p:cNvSpPr txBox="1"/>
            <p:nvPr/>
          </p:nvSpPr>
          <p:spPr>
            <a:xfrm>
              <a:off x="645543" y="434751"/>
              <a:ext cx="1030067" cy="727301"/>
            </a:xfrm>
            <a:prstGeom prst="rect">
              <a:avLst/>
            </a:prstGeom>
          </p:spPr>
          <p:txBody>
            <a:bodyPr lIns="0" tIns="0" rIns="0" bIns="0" rtlCol="0" anchor="t">
              <a:spAutoFit/>
            </a:bodyPr>
            <a:lstStyle/>
            <a:p>
              <a:pPr algn="ctr">
                <a:lnSpc>
                  <a:spcPts val="3903"/>
                </a:lnSpc>
                <a:spcBef>
                  <a:spcPct val="0"/>
                </a:spcBef>
              </a:pPr>
              <a:r>
                <a:rPr lang="en-US" sz="3903" i="1">
                  <a:solidFill>
                    <a:srgbClr val="FFFCF7"/>
                  </a:solidFill>
                  <a:latin typeface="Linux Biolinum Italics"/>
                  <a:ea typeface="Linux Biolinum Italics"/>
                  <a:cs typeface="Linux Biolinum Italics"/>
                  <a:sym typeface="Linux Biolinum Italics"/>
                </a:rPr>
                <a:t> RR</a:t>
              </a:r>
            </a:p>
          </p:txBody>
        </p:sp>
      </p:grpSp>
      <p:sp>
        <p:nvSpPr>
          <p:cNvPr id="18" name="Freeform 18"/>
          <p:cNvSpPr/>
          <p:nvPr/>
        </p:nvSpPr>
        <p:spPr>
          <a:xfrm rot="1925445">
            <a:off x="-369802" y="8950855"/>
            <a:ext cx="3583276" cy="3531156"/>
          </a:xfrm>
          <a:custGeom>
            <a:avLst/>
            <a:gdLst/>
            <a:ahLst/>
            <a:cxnLst/>
            <a:rect l="l" t="t" r="r" b="b"/>
            <a:pathLst>
              <a:path w="3583276" h="3531156">
                <a:moveTo>
                  <a:pt x="0" y="0"/>
                </a:moveTo>
                <a:lnTo>
                  <a:pt x="3583276" y="0"/>
                </a:lnTo>
                <a:lnTo>
                  <a:pt x="3583276" y="3531155"/>
                </a:lnTo>
                <a:lnTo>
                  <a:pt x="0" y="353115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s-MX"/>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CF7"/>
        </a:solidFill>
        <a:effectLst/>
      </p:bgPr>
    </p:bg>
    <p:spTree>
      <p:nvGrpSpPr>
        <p:cNvPr id="1" name=""/>
        <p:cNvGrpSpPr/>
        <p:nvPr/>
      </p:nvGrpSpPr>
      <p:grpSpPr>
        <a:xfrm>
          <a:off x="0" y="0"/>
          <a:ext cx="0" cy="0"/>
          <a:chOff x="0" y="0"/>
          <a:chExt cx="0" cy="0"/>
        </a:xfrm>
      </p:grpSpPr>
      <p:sp>
        <p:nvSpPr>
          <p:cNvPr id="2" name="Freeform 2"/>
          <p:cNvSpPr/>
          <p:nvPr/>
        </p:nvSpPr>
        <p:spPr>
          <a:xfrm>
            <a:off x="10049068" y="1491909"/>
            <a:ext cx="7210232" cy="7303181"/>
          </a:xfrm>
          <a:custGeom>
            <a:avLst/>
            <a:gdLst/>
            <a:ahLst/>
            <a:cxnLst/>
            <a:rect l="l" t="t" r="r" b="b"/>
            <a:pathLst>
              <a:path w="7210232" h="7303181">
                <a:moveTo>
                  <a:pt x="0" y="0"/>
                </a:moveTo>
                <a:lnTo>
                  <a:pt x="7210232" y="0"/>
                </a:lnTo>
                <a:lnTo>
                  <a:pt x="7210232" y="7303182"/>
                </a:lnTo>
                <a:lnTo>
                  <a:pt x="0" y="730318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MX"/>
          </a:p>
        </p:txBody>
      </p:sp>
      <p:sp>
        <p:nvSpPr>
          <p:cNvPr id="3" name="Freeform 3"/>
          <p:cNvSpPr/>
          <p:nvPr/>
        </p:nvSpPr>
        <p:spPr>
          <a:xfrm>
            <a:off x="9264572" y="8257069"/>
            <a:ext cx="3605116" cy="3552678"/>
          </a:xfrm>
          <a:custGeom>
            <a:avLst/>
            <a:gdLst/>
            <a:ahLst/>
            <a:cxnLst/>
            <a:rect l="l" t="t" r="r" b="b"/>
            <a:pathLst>
              <a:path w="3605116" h="3552678">
                <a:moveTo>
                  <a:pt x="0" y="0"/>
                </a:moveTo>
                <a:lnTo>
                  <a:pt x="3605116" y="0"/>
                </a:lnTo>
                <a:lnTo>
                  <a:pt x="3605116" y="3552678"/>
                </a:lnTo>
                <a:lnTo>
                  <a:pt x="0" y="355267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s-MX"/>
          </a:p>
        </p:txBody>
      </p:sp>
      <p:grpSp>
        <p:nvGrpSpPr>
          <p:cNvPr id="4" name="Group 4"/>
          <p:cNvGrpSpPr/>
          <p:nvPr/>
        </p:nvGrpSpPr>
        <p:grpSpPr>
          <a:xfrm>
            <a:off x="16020414" y="1028700"/>
            <a:ext cx="1456190" cy="1192839"/>
            <a:chOff x="0" y="0"/>
            <a:chExt cx="1941587" cy="1590452"/>
          </a:xfrm>
        </p:grpSpPr>
        <p:sp>
          <p:nvSpPr>
            <p:cNvPr id="5" name="Freeform 5"/>
            <p:cNvSpPr/>
            <p:nvPr/>
          </p:nvSpPr>
          <p:spPr>
            <a:xfrm>
              <a:off x="0" y="0"/>
              <a:ext cx="1941587" cy="1590452"/>
            </a:xfrm>
            <a:custGeom>
              <a:avLst/>
              <a:gdLst/>
              <a:ahLst/>
              <a:cxnLst/>
              <a:rect l="l" t="t" r="r" b="b"/>
              <a:pathLst>
                <a:path w="1941587" h="1590452">
                  <a:moveTo>
                    <a:pt x="0" y="0"/>
                  </a:moveTo>
                  <a:lnTo>
                    <a:pt x="1941587" y="0"/>
                  </a:lnTo>
                  <a:lnTo>
                    <a:pt x="1941587" y="1590452"/>
                  </a:lnTo>
                  <a:lnTo>
                    <a:pt x="0" y="1590452"/>
                  </a:lnTo>
                  <a:lnTo>
                    <a:pt x="0" y="0"/>
                  </a:lnTo>
                  <a:close/>
                </a:path>
              </a:pathLst>
            </a:custGeom>
            <a:blipFill>
              <a:blip r:embed="rId6">
                <a:extLst>
                  <a:ext uri="{96DAC541-7B7A-43D3-8B79-37D633B846F1}">
                    <asvg:svgBlip xmlns:asvg="http://schemas.microsoft.com/office/drawing/2016/SVG/main" r:embed="rId7"/>
                  </a:ext>
                </a:extLst>
              </a:blip>
              <a:stretch>
                <a:fillRect t="-8770" b="-8770"/>
              </a:stretch>
            </a:blipFill>
          </p:spPr>
          <p:txBody>
            <a:bodyPr/>
            <a:lstStyle/>
            <a:p>
              <a:endParaRPr lang="es-MX"/>
            </a:p>
          </p:txBody>
        </p:sp>
        <p:sp>
          <p:nvSpPr>
            <p:cNvPr id="6" name="TextBox 6"/>
            <p:cNvSpPr txBox="1"/>
            <p:nvPr/>
          </p:nvSpPr>
          <p:spPr>
            <a:xfrm>
              <a:off x="490162" y="434751"/>
              <a:ext cx="782132" cy="727301"/>
            </a:xfrm>
            <a:prstGeom prst="rect">
              <a:avLst/>
            </a:prstGeom>
          </p:spPr>
          <p:txBody>
            <a:bodyPr lIns="0" tIns="0" rIns="0" bIns="0" rtlCol="0" anchor="t">
              <a:spAutoFit/>
            </a:bodyPr>
            <a:lstStyle/>
            <a:p>
              <a:pPr algn="ctr">
                <a:lnSpc>
                  <a:spcPts val="3903"/>
                </a:lnSpc>
                <a:spcBef>
                  <a:spcPct val="0"/>
                </a:spcBef>
              </a:pPr>
              <a:r>
                <a:rPr lang="en-US" sz="3903" i="1">
                  <a:solidFill>
                    <a:srgbClr val="FFFCF7"/>
                  </a:solidFill>
                  <a:latin typeface="Linux Biolinum Italics"/>
                  <a:ea typeface="Linux Biolinum Italics"/>
                  <a:cs typeface="Linux Biolinum Italics"/>
                  <a:sym typeface="Linux Biolinum Italics"/>
                </a:rPr>
                <a:t>RR</a:t>
              </a:r>
            </a:p>
          </p:txBody>
        </p:sp>
      </p:grpSp>
      <p:grpSp>
        <p:nvGrpSpPr>
          <p:cNvPr id="7" name="Group 7"/>
          <p:cNvGrpSpPr/>
          <p:nvPr/>
        </p:nvGrpSpPr>
        <p:grpSpPr>
          <a:xfrm>
            <a:off x="1028700" y="961367"/>
            <a:ext cx="6842904" cy="2133931"/>
            <a:chOff x="0" y="0"/>
            <a:chExt cx="9123872" cy="2845242"/>
          </a:xfrm>
        </p:grpSpPr>
        <p:sp>
          <p:nvSpPr>
            <p:cNvPr id="8" name="TextBox 8"/>
            <p:cNvSpPr txBox="1"/>
            <p:nvPr/>
          </p:nvSpPr>
          <p:spPr>
            <a:xfrm>
              <a:off x="0" y="171450"/>
              <a:ext cx="9123872" cy="1651136"/>
            </a:xfrm>
            <a:prstGeom prst="rect">
              <a:avLst/>
            </a:prstGeom>
          </p:spPr>
          <p:txBody>
            <a:bodyPr lIns="0" tIns="0" rIns="0" bIns="0" rtlCol="0" anchor="t">
              <a:spAutoFit/>
            </a:bodyPr>
            <a:lstStyle/>
            <a:p>
              <a:pPr algn="l">
                <a:lnSpc>
                  <a:spcPts val="8999"/>
                </a:lnSpc>
              </a:pPr>
              <a:r>
                <a:rPr lang="en-US" sz="8999">
                  <a:solidFill>
                    <a:srgbClr val="91612F"/>
                  </a:solidFill>
                  <a:latin typeface="Linux Biolinum"/>
                  <a:ea typeface="Linux Biolinum"/>
                  <a:cs typeface="Linux Biolinum"/>
                  <a:sym typeface="Linux Biolinum"/>
                </a:rPr>
                <a:t>Propuesta</a:t>
              </a:r>
            </a:p>
          </p:txBody>
        </p:sp>
        <p:sp>
          <p:nvSpPr>
            <p:cNvPr id="9" name="TextBox 9"/>
            <p:cNvSpPr txBox="1"/>
            <p:nvPr/>
          </p:nvSpPr>
          <p:spPr>
            <a:xfrm>
              <a:off x="0" y="2185005"/>
              <a:ext cx="9123872" cy="625003"/>
            </a:xfrm>
            <a:prstGeom prst="rect">
              <a:avLst/>
            </a:prstGeom>
          </p:spPr>
          <p:txBody>
            <a:bodyPr lIns="0" tIns="0" rIns="0" bIns="0" rtlCol="0" anchor="t">
              <a:spAutoFit/>
            </a:bodyPr>
            <a:lstStyle/>
            <a:p>
              <a:pPr algn="l">
                <a:lnSpc>
                  <a:spcPts val="3975"/>
                </a:lnSpc>
              </a:pPr>
              <a:endParaRPr/>
            </a:p>
          </p:txBody>
        </p:sp>
      </p:grpSp>
      <p:sp>
        <p:nvSpPr>
          <p:cNvPr id="10" name="TextBox 10"/>
          <p:cNvSpPr txBox="1"/>
          <p:nvPr/>
        </p:nvSpPr>
        <p:spPr>
          <a:xfrm>
            <a:off x="1028700" y="3361606"/>
            <a:ext cx="7032022" cy="3841625"/>
          </a:xfrm>
          <a:prstGeom prst="rect">
            <a:avLst/>
          </a:prstGeom>
        </p:spPr>
        <p:txBody>
          <a:bodyPr lIns="0" tIns="0" rIns="0" bIns="0" rtlCol="0" anchor="t">
            <a:spAutoFit/>
          </a:bodyPr>
          <a:lstStyle/>
          <a:p>
            <a:pPr algn="just">
              <a:lnSpc>
                <a:spcPts val="4379"/>
              </a:lnSpc>
            </a:pPr>
            <a:r>
              <a:rPr lang="en-US" sz="2919">
                <a:solidFill>
                  <a:srgbClr val="91612F"/>
                </a:solidFill>
                <a:latin typeface="Assistant"/>
                <a:ea typeface="Assistant"/>
                <a:cs typeface="Assistant"/>
                <a:sym typeface="Assistant"/>
              </a:rPr>
              <a:t>Se busca desarrollar e innovar tecnológicamente la logística en empresas o en las industrias, específicamente en el área de almacenaje, ya que, se propone una forma de detección y traslado de objetos mediante el control de un manipulador móvil.</a:t>
            </a:r>
          </a:p>
          <a:p>
            <a:pPr algn="just">
              <a:lnSpc>
                <a:spcPts val="4379"/>
              </a:lnSpc>
            </a:pPr>
            <a:endParaRPr lang="en-US" sz="2919">
              <a:solidFill>
                <a:srgbClr val="91612F"/>
              </a:solidFill>
              <a:latin typeface="Assistant"/>
              <a:ea typeface="Assistant"/>
              <a:cs typeface="Assistant"/>
              <a:sym typeface="Assistant"/>
            </a:endParaRPr>
          </a:p>
        </p:txBody>
      </p:sp>
      <p:sp>
        <p:nvSpPr>
          <p:cNvPr id="11" name="Freeform 11"/>
          <p:cNvSpPr/>
          <p:nvPr/>
        </p:nvSpPr>
        <p:spPr>
          <a:xfrm>
            <a:off x="10183393" y="3095299"/>
            <a:ext cx="7075907" cy="4607758"/>
          </a:xfrm>
          <a:custGeom>
            <a:avLst/>
            <a:gdLst/>
            <a:ahLst/>
            <a:cxnLst/>
            <a:rect l="l" t="t" r="r" b="b"/>
            <a:pathLst>
              <a:path w="7075907" h="4607758">
                <a:moveTo>
                  <a:pt x="0" y="0"/>
                </a:moveTo>
                <a:lnTo>
                  <a:pt x="7075907" y="0"/>
                </a:lnTo>
                <a:lnTo>
                  <a:pt x="7075907" y="4607758"/>
                </a:lnTo>
                <a:lnTo>
                  <a:pt x="0" y="4607758"/>
                </a:lnTo>
                <a:lnTo>
                  <a:pt x="0" y="0"/>
                </a:lnTo>
                <a:close/>
              </a:path>
            </a:pathLst>
          </a:custGeom>
          <a:blipFill>
            <a:blip r:embed="rId8"/>
            <a:stretch>
              <a:fillRect t="-1706" r="-5015" b="-1706"/>
            </a:stretch>
          </a:blipFill>
        </p:spPr>
        <p:txBody>
          <a:bodyPr/>
          <a:lstStyle/>
          <a:p>
            <a:endParaRPr lang="es-MX"/>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CF7"/>
        </a:solidFill>
        <a:effectLst/>
      </p:bgPr>
    </p:bg>
    <p:spTree>
      <p:nvGrpSpPr>
        <p:cNvPr id="1" name=""/>
        <p:cNvGrpSpPr/>
        <p:nvPr/>
      </p:nvGrpSpPr>
      <p:grpSpPr>
        <a:xfrm>
          <a:off x="0" y="0"/>
          <a:ext cx="0" cy="0"/>
          <a:chOff x="0" y="0"/>
          <a:chExt cx="0" cy="0"/>
        </a:xfrm>
      </p:grpSpPr>
      <p:sp>
        <p:nvSpPr>
          <p:cNvPr id="2" name="Freeform 2"/>
          <p:cNvSpPr/>
          <p:nvPr/>
        </p:nvSpPr>
        <p:spPr>
          <a:xfrm>
            <a:off x="-629531" y="7925392"/>
            <a:ext cx="4197240" cy="4041236"/>
          </a:xfrm>
          <a:custGeom>
            <a:avLst/>
            <a:gdLst/>
            <a:ahLst/>
            <a:cxnLst/>
            <a:rect l="l" t="t" r="r" b="b"/>
            <a:pathLst>
              <a:path w="4197240" h="4041236">
                <a:moveTo>
                  <a:pt x="0" y="0"/>
                </a:moveTo>
                <a:lnTo>
                  <a:pt x="4197240" y="0"/>
                </a:lnTo>
                <a:lnTo>
                  <a:pt x="4197240" y="4041236"/>
                </a:lnTo>
                <a:lnTo>
                  <a:pt x="0" y="404123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MX"/>
          </a:p>
        </p:txBody>
      </p:sp>
      <p:sp>
        <p:nvSpPr>
          <p:cNvPr id="3" name="TextBox 3"/>
          <p:cNvSpPr txBox="1"/>
          <p:nvPr/>
        </p:nvSpPr>
        <p:spPr>
          <a:xfrm>
            <a:off x="1819365" y="4754606"/>
            <a:ext cx="5696994" cy="901613"/>
          </a:xfrm>
          <a:prstGeom prst="rect">
            <a:avLst/>
          </a:prstGeom>
        </p:spPr>
        <p:txBody>
          <a:bodyPr lIns="0" tIns="0" rIns="0" bIns="0" rtlCol="0" anchor="t">
            <a:spAutoFit/>
          </a:bodyPr>
          <a:lstStyle/>
          <a:p>
            <a:pPr algn="l">
              <a:lnSpc>
                <a:spcPts val="6759"/>
              </a:lnSpc>
            </a:pPr>
            <a:r>
              <a:rPr lang="en-US" sz="6759">
                <a:solidFill>
                  <a:srgbClr val="91612F"/>
                </a:solidFill>
                <a:latin typeface="Linux Biolinum"/>
                <a:ea typeface="Linux Biolinum"/>
                <a:cs typeface="Linux Biolinum"/>
                <a:sym typeface="Linux Biolinum"/>
              </a:rPr>
              <a:t>Introducción</a:t>
            </a:r>
          </a:p>
        </p:txBody>
      </p:sp>
      <p:sp>
        <p:nvSpPr>
          <p:cNvPr id="4" name="TextBox 4"/>
          <p:cNvSpPr txBox="1"/>
          <p:nvPr/>
        </p:nvSpPr>
        <p:spPr>
          <a:xfrm>
            <a:off x="9285139" y="3383403"/>
            <a:ext cx="7974161" cy="3443994"/>
          </a:xfrm>
          <a:prstGeom prst="rect">
            <a:avLst/>
          </a:prstGeom>
        </p:spPr>
        <p:txBody>
          <a:bodyPr lIns="0" tIns="0" rIns="0" bIns="0" rtlCol="0" anchor="t">
            <a:spAutoFit/>
          </a:bodyPr>
          <a:lstStyle/>
          <a:p>
            <a:pPr algn="l">
              <a:lnSpc>
                <a:spcPts val="3909"/>
              </a:lnSpc>
            </a:pPr>
            <a:r>
              <a:rPr lang="en-US" sz="2606">
                <a:solidFill>
                  <a:srgbClr val="91612F"/>
                </a:solidFill>
                <a:latin typeface="Assistant"/>
                <a:ea typeface="Assistant"/>
                <a:cs typeface="Assistant"/>
                <a:sym typeface="Assistant"/>
              </a:rPr>
              <a:t>Se combina la habilidad de manejo de un brazo robótico (OpenManipulatorX) con la capacidad de desplazamiento de una plataforma móvil (Turtlebot). Se realiza el control de manera local, es decir, mediante visual servo control para la plataforma móvil y planificación de trayectoria para el manipulador robótico.</a:t>
            </a:r>
          </a:p>
          <a:p>
            <a:pPr algn="l">
              <a:lnSpc>
                <a:spcPts val="3909"/>
              </a:lnSpc>
            </a:pPr>
            <a:endParaRPr lang="en-US" sz="2606">
              <a:solidFill>
                <a:srgbClr val="91612F"/>
              </a:solidFill>
              <a:latin typeface="Assistant"/>
              <a:ea typeface="Assistant"/>
              <a:cs typeface="Assistant"/>
              <a:sym typeface="Assistant"/>
            </a:endParaRPr>
          </a:p>
        </p:txBody>
      </p:sp>
      <p:sp>
        <p:nvSpPr>
          <p:cNvPr id="5" name="Freeform 5"/>
          <p:cNvSpPr/>
          <p:nvPr/>
        </p:nvSpPr>
        <p:spPr>
          <a:xfrm rot="-10800000" flipH="1">
            <a:off x="-222130" y="-248092"/>
            <a:ext cx="1691219" cy="4627715"/>
          </a:xfrm>
          <a:custGeom>
            <a:avLst/>
            <a:gdLst/>
            <a:ahLst/>
            <a:cxnLst/>
            <a:rect l="l" t="t" r="r" b="b"/>
            <a:pathLst>
              <a:path w="1691219" h="4627715">
                <a:moveTo>
                  <a:pt x="1691219" y="0"/>
                </a:moveTo>
                <a:lnTo>
                  <a:pt x="0" y="0"/>
                </a:lnTo>
                <a:lnTo>
                  <a:pt x="0" y="4627715"/>
                </a:lnTo>
                <a:lnTo>
                  <a:pt x="1691219" y="4627715"/>
                </a:lnTo>
                <a:lnTo>
                  <a:pt x="1691219"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s-MX"/>
          </a:p>
        </p:txBody>
      </p:sp>
      <p:sp>
        <p:nvSpPr>
          <p:cNvPr id="6" name="Freeform 6"/>
          <p:cNvSpPr/>
          <p:nvPr/>
        </p:nvSpPr>
        <p:spPr>
          <a:xfrm>
            <a:off x="623479" y="-1169548"/>
            <a:ext cx="3583276" cy="3531156"/>
          </a:xfrm>
          <a:custGeom>
            <a:avLst/>
            <a:gdLst/>
            <a:ahLst/>
            <a:cxnLst/>
            <a:rect l="l" t="t" r="r" b="b"/>
            <a:pathLst>
              <a:path w="3583276" h="3531156">
                <a:moveTo>
                  <a:pt x="0" y="0"/>
                </a:moveTo>
                <a:lnTo>
                  <a:pt x="3583277" y="0"/>
                </a:lnTo>
                <a:lnTo>
                  <a:pt x="3583277" y="3531156"/>
                </a:lnTo>
                <a:lnTo>
                  <a:pt x="0" y="353115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s-MX"/>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CF7"/>
        </a:solidFill>
        <a:effectLst/>
      </p:bgPr>
    </p:bg>
    <p:spTree>
      <p:nvGrpSpPr>
        <p:cNvPr id="1" name=""/>
        <p:cNvGrpSpPr/>
        <p:nvPr/>
      </p:nvGrpSpPr>
      <p:grpSpPr>
        <a:xfrm>
          <a:off x="0" y="0"/>
          <a:ext cx="0" cy="0"/>
          <a:chOff x="0" y="0"/>
          <a:chExt cx="0" cy="0"/>
        </a:xfrm>
      </p:grpSpPr>
      <p:sp>
        <p:nvSpPr>
          <p:cNvPr id="2" name="Freeform 2"/>
          <p:cNvSpPr/>
          <p:nvPr/>
        </p:nvSpPr>
        <p:spPr>
          <a:xfrm rot="5400000">
            <a:off x="-945769" y="-648575"/>
            <a:ext cx="4550578" cy="4381441"/>
          </a:xfrm>
          <a:custGeom>
            <a:avLst/>
            <a:gdLst/>
            <a:ahLst/>
            <a:cxnLst/>
            <a:rect l="l" t="t" r="r" b="b"/>
            <a:pathLst>
              <a:path w="4550578" h="4381441">
                <a:moveTo>
                  <a:pt x="0" y="0"/>
                </a:moveTo>
                <a:lnTo>
                  <a:pt x="4550578" y="0"/>
                </a:lnTo>
                <a:lnTo>
                  <a:pt x="4550578" y="4381441"/>
                </a:lnTo>
                <a:lnTo>
                  <a:pt x="0" y="438144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MX"/>
          </a:p>
        </p:txBody>
      </p:sp>
      <p:sp>
        <p:nvSpPr>
          <p:cNvPr id="3" name="TextBox 3"/>
          <p:cNvSpPr txBox="1"/>
          <p:nvPr/>
        </p:nvSpPr>
        <p:spPr>
          <a:xfrm>
            <a:off x="2632916" y="1858176"/>
            <a:ext cx="13022168" cy="886745"/>
          </a:xfrm>
          <a:prstGeom prst="rect">
            <a:avLst/>
          </a:prstGeom>
        </p:spPr>
        <p:txBody>
          <a:bodyPr lIns="0" tIns="0" rIns="0" bIns="0" rtlCol="0" anchor="t">
            <a:spAutoFit/>
          </a:bodyPr>
          <a:lstStyle/>
          <a:p>
            <a:pPr algn="ctr">
              <a:lnSpc>
                <a:spcPts val="6599"/>
              </a:lnSpc>
            </a:pPr>
            <a:r>
              <a:rPr lang="en-US" sz="6599">
                <a:solidFill>
                  <a:srgbClr val="91612F"/>
                </a:solidFill>
                <a:latin typeface="Linux Biolinum"/>
                <a:ea typeface="Linux Biolinum"/>
                <a:cs typeface="Linux Biolinum"/>
                <a:sym typeface="Linux Biolinum"/>
              </a:rPr>
              <a:t>Metodología</a:t>
            </a:r>
          </a:p>
        </p:txBody>
      </p:sp>
      <p:sp>
        <p:nvSpPr>
          <p:cNvPr id="4" name="TextBox 4"/>
          <p:cNvSpPr txBox="1"/>
          <p:nvPr/>
        </p:nvSpPr>
        <p:spPr>
          <a:xfrm>
            <a:off x="3537190" y="5523798"/>
            <a:ext cx="2766923" cy="395755"/>
          </a:xfrm>
          <a:prstGeom prst="rect">
            <a:avLst/>
          </a:prstGeom>
        </p:spPr>
        <p:txBody>
          <a:bodyPr lIns="0" tIns="0" rIns="0" bIns="0" rtlCol="0" anchor="t">
            <a:spAutoFit/>
          </a:bodyPr>
          <a:lstStyle/>
          <a:p>
            <a:pPr algn="ctr">
              <a:lnSpc>
                <a:spcPts val="3220"/>
              </a:lnSpc>
            </a:pPr>
            <a:r>
              <a:rPr lang="en-US" sz="2300">
                <a:solidFill>
                  <a:srgbClr val="91612F"/>
                </a:solidFill>
                <a:latin typeface="Assistant"/>
                <a:ea typeface="Assistant"/>
                <a:cs typeface="Assistant"/>
                <a:sym typeface="Assistant"/>
              </a:rPr>
              <a:t>Visual Servo Control</a:t>
            </a:r>
          </a:p>
        </p:txBody>
      </p:sp>
      <p:grpSp>
        <p:nvGrpSpPr>
          <p:cNvPr id="5" name="Group 5"/>
          <p:cNvGrpSpPr/>
          <p:nvPr/>
        </p:nvGrpSpPr>
        <p:grpSpPr>
          <a:xfrm>
            <a:off x="4198741" y="3686389"/>
            <a:ext cx="1443821" cy="1390157"/>
            <a:chOff x="0" y="0"/>
            <a:chExt cx="1925094" cy="1853542"/>
          </a:xfrm>
        </p:grpSpPr>
        <p:sp>
          <p:nvSpPr>
            <p:cNvPr id="6" name="Freeform 6"/>
            <p:cNvSpPr/>
            <p:nvPr/>
          </p:nvSpPr>
          <p:spPr>
            <a:xfrm>
              <a:off x="0" y="0"/>
              <a:ext cx="1925094" cy="1853542"/>
            </a:xfrm>
            <a:custGeom>
              <a:avLst/>
              <a:gdLst/>
              <a:ahLst/>
              <a:cxnLst/>
              <a:rect l="l" t="t" r="r" b="b"/>
              <a:pathLst>
                <a:path w="1925094" h="1853542">
                  <a:moveTo>
                    <a:pt x="0" y="0"/>
                  </a:moveTo>
                  <a:lnTo>
                    <a:pt x="1925094" y="0"/>
                  </a:lnTo>
                  <a:lnTo>
                    <a:pt x="1925094" y="1853542"/>
                  </a:lnTo>
                  <a:lnTo>
                    <a:pt x="0" y="185354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s-MX"/>
            </a:p>
          </p:txBody>
        </p:sp>
        <p:sp>
          <p:nvSpPr>
            <p:cNvPr id="7" name="Freeform 7"/>
            <p:cNvSpPr/>
            <p:nvPr/>
          </p:nvSpPr>
          <p:spPr>
            <a:xfrm rot="-10800000">
              <a:off x="45820" y="23378"/>
              <a:ext cx="1833454" cy="1806786"/>
            </a:xfrm>
            <a:custGeom>
              <a:avLst/>
              <a:gdLst/>
              <a:ahLst/>
              <a:cxnLst/>
              <a:rect l="l" t="t" r="r" b="b"/>
              <a:pathLst>
                <a:path w="1833454" h="1806786">
                  <a:moveTo>
                    <a:pt x="0" y="0"/>
                  </a:moveTo>
                  <a:lnTo>
                    <a:pt x="1833454" y="0"/>
                  </a:lnTo>
                  <a:lnTo>
                    <a:pt x="1833454" y="1806786"/>
                  </a:lnTo>
                  <a:lnTo>
                    <a:pt x="0" y="180678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s-MX"/>
            </a:p>
          </p:txBody>
        </p:sp>
        <p:sp>
          <p:nvSpPr>
            <p:cNvPr id="8" name="Freeform 8"/>
            <p:cNvSpPr/>
            <p:nvPr/>
          </p:nvSpPr>
          <p:spPr>
            <a:xfrm>
              <a:off x="629643" y="557623"/>
              <a:ext cx="665808" cy="738296"/>
            </a:xfrm>
            <a:custGeom>
              <a:avLst/>
              <a:gdLst/>
              <a:ahLst/>
              <a:cxnLst/>
              <a:rect l="l" t="t" r="r" b="b"/>
              <a:pathLst>
                <a:path w="665808" h="738296">
                  <a:moveTo>
                    <a:pt x="0" y="0"/>
                  </a:moveTo>
                  <a:lnTo>
                    <a:pt x="665808" y="0"/>
                  </a:lnTo>
                  <a:lnTo>
                    <a:pt x="665808" y="738296"/>
                  </a:lnTo>
                  <a:lnTo>
                    <a:pt x="0" y="738296"/>
                  </a:lnTo>
                  <a:lnTo>
                    <a:pt x="0" y="0"/>
                  </a:lnTo>
                  <a:close/>
                </a:path>
              </a:pathLst>
            </a:custGeom>
            <a:blipFill>
              <a:blip r:embed="rId8">
                <a:alphaModFix amt="85000"/>
                <a:extLst>
                  <a:ext uri="{96DAC541-7B7A-43D3-8B79-37D633B846F1}">
                    <asvg:svgBlip xmlns:asvg="http://schemas.microsoft.com/office/drawing/2016/SVG/main" r:embed="rId9"/>
                  </a:ext>
                </a:extLst>
              </a:blip>
              <a:stretch>
                <a:fillRect/>
              </a:stretch>
            </a:blipFill>
          </p:spPr>
          <p:txBody>
            <a:bodyPr/>
            <a:lstStyle/>
            <a:p>
              <a:endParaRPr lang="es-MX"/>
            </a:p>
          </p:txBody>
        </p:sp>
      </p:grpSp>
      <p:sp>
        <p:nvSpPr>
          <p:cNvPr id="9" name="TextBox 9"/>
          <p:cNvSpPr txBox="1"/>
          <p:nvPr/>
        </p:nvSpPr>
        <p:spPr>
          <a:xfrm>
            <a:off x="7760539" y="5523798"/>
            <a:ext cx="2766923" cy="802305"/>
          </a:xfrm>
          <a:prstGeom prst="rect">
            <a:avLst/>
          </a:prstGeom>
        </p:spPr>
        <p:txBody>
          <a:bodyPr lIns="0" tIns="0" rIns="0" bIns="0" rtlCol="0" anchor="t">
            <a:spAutoFit/>
          </a:bodyPr>
          <a:lstStyle/>
          <a:p>
            <a:pPr algn="ctr">
              <a:lnSpc>
                <a:spcPts val="3220"/>
              </a:lnSpc>
            </a:pPr>
            <a:r>
              <a:rPr lang="en-US" sz="2300">
                <a:solidFill>
                  <a:srgbClr val="91612F"/>
                </a:solidFill>
                <a:latin typeface="Assistant"/>
                <a:ea typeface="Assistant"/>
                <a:cs typeface="Assistant"/>
                <a:sym typeface="Assistant"/>
              </a:rPr>
              <a:t>Cinemática inversa (directa y diferencial)</a:t>
            </a:r>
          </a:p>
        </p:txBody>
      </p:sp>
      <p:grpSp>
        <p:nvGrpSpPr>
          <p:cNvPr id="10" name="Group 10"/>
          <p:cNvGrpSpPr/>
          <p:nvPr/>
        </p:nvGrpSpPr>
        <p:grpSpPr>
          <a:xfrm>
            <a:off x="8422090" y="3686389"/>
            <a:ext cx="1443821" cy="1390157"/>
            <a:chOff x="0" y="0"/>
            <a:chExt cx="1925094" cy="1853542"/>
          </a:xfrm>
        </p:grpSpPr>
        <p:sp>
          <p:nvSpPr>
            <p:cNvPr id="11" name="Freeform 11"/>
            <p:cNvSpPr/>
            <p:nvPr/>
          </p:nvSpPr>
          <p:spPr>
            <a:xfrm>
              <a:off x="0" y="0"/>
              <a:ext cx="1925094" cy="1853542"/>
            </a:xfrm>
            <a:custGeom>
              <a:avLst/>
              <a:gdLst/>
              <a:ahLst/>
              <a:cxnLst/>
              <a:rect l="l" t="t" r="r" b="b"/>
              <a:pathLst>
                <a:path w="1925094" h="1853542">
                  <a:moveTo>
                    <a:pt x="0" y="0"/>
                  </a:moveTo>
                  <a:lnTo>
                    <a:pt x="1925094" y="0"/>
                  </a:lnTo>
                  <a:lnTo>
                    <a:pt x="1925094" y="1853542"/>
                  </a:lnTo>
                  <a:lnTo>
                    <a:pt x="0" y="185354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s-MX"/>
            </a:p>
          </p:txBody>
        </p:sp>
        <p:sp>
          <p:nvSpPr>
            <p:cNvPr id="12" name="Freeform 12"/>
            <p:cNvSpPr/>
            <p:nvPr/>
          </p:nvSpPr>
          <p:spPr>
            <a:xfrm rot="-10800000">
              <a:off x="45820" y="23378"/>
              <a:ext cx="1833454" cy="1806786"/>
            </a:xfrm>
            <a:custGeom>
              <a:avLst/>
              <a:gdLst/>
              <a:ahLst/>
              <a:cxnLst/>
              <a:rect l="l" t="t" r="r" b="b"/>
              <a:pathLst>
                <a:path w="1833454" h="1806786">
                  <a:moveTo>
                    <a:pt x="0" y="0"/>
                  </a:moveTo>
                  <a:lnTo>
                    <a:pt x="1833454" y="0"/>
                  </a:lnTo>
                  <a:lnTo>
                    <a:pt x="1833454" y="1806786"/>
                  </a:lnTo>
                  <a:lnTo>
                    <a:pt x="0" y="180678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s-MX"/>
            </a:p>
          </p:txBody>
        </p:sp>
        <p:sp>
          <p:nvSpPr>
            <p:cNvPr id="13" name="Freeform 13"/>
            <p:cNvSpPr/>
            <p:nvPr/>
          </p:nvSpPr>
          <p:spPr>
            <a:xfrm>
              <a:off x="629643" y="557623"/>
              <a:ext cx="665808" cy="738296"/>
            </a:xfrm>
            <a:custGeom>
              <a:avLst/>
              <a:gdLst/>
              <a:ahLst/>
              <a:cxnLst/>
              <a:rect l="l" t="t" r="r" b="b"/>
              <a:pathLst>
                <a:path w="665808" h="738296">
                  <a:moveTo>
                    <a:pt x="0" y="0"/>
                  </a:moveTo>
                  <a:lnTo>
                    <a:pt x="665808" y="0"/>
                  </a:lnTo>
                  <a:lnTo>
                    <a:pt x="665808" y="738296"/>
                  </a:lnTo>
                  <a:lnTo>
                    <a:pt x="0" y="738296"/>
                  </a:lnTo>
                  <a:lnTo>
                    <a:pt x="0" y="0"/>
                  </a:lnTo>
                  <a:close/>
                </a:path>
              </a:pathLst>
            </a:custGeom>
            <a:blipFill>
              <a:blip r:embed="rId8">
                <a:alphaModFix amt="85000"/>
                <a:extLst>
                  <a:ext uri="{96DAC541-7B7A-43D3-8B79-37D633B846F1}">
                    <asvg:svgBlip xmlns:asvg="http://schemas.microsoft.com/office/drawing/2016/SVG/main" r:embed="rId9"/>
                  </a:ext>
                </a:extLst>
              </a:blip>
              <a:stretch>
                <a:fillRect/>
              </a:stretch>
            </a:blipFill>
          </p:spPr>
          <p:txBody>
            <a:bodyPr/>
            <a:lstStyle/>
            <a:p>
              <a:endParaRPr lang="es-MX"/>
            </a:p>
          </p:txBody>
        </p:sp>
      </p:grpSp>
      <p:sp>
        <p:nvSpPr>
          <p:cNvPr id="14" name="TextBox 14"/>
          <p:cNvSpPr txBox="1"/>
          <p:nvPr/>
        </p:nvSpPr>
        <p:spPr>
          <a:xfrm>
            <a:off x="11983888" y="5523798"/>
            <a:ext cx="2766923" cy="802305"/>
          </a:xfrm>
          <a:prstGeom prst="rect">
            <a:avLst/>
          </a:prstGeom>
        </p:spPr>
        <p:txBody>
          <a:bodyPr lIns="0" tIns="0" rIns="0" bIns="0" rtlCol="0" anchor="t">
            <a:spAutoFit/>
          </a:bodyPr>
          <a:lstStyle/>
          <a:p>
            <a:pPr algn="ctr">
              <a:lnSpc>
                <a:spcPts val="3220"/>
              </a:lnSpc>
            </a:pPr>
            <a:r>
              <a:rPr lang="en-US" sz="2300">
                <a:solidFill>
                  <a:srgbClr val="91612F"/>
                </a:solidFill>
                <a:latin typeface="Assistant"/>
                <a:ea typeface="Assistant"/>
                <a:cs typeface="Assistant"/>
                <a:sym typeface="Assistant"/>
              </a:rPr>
              <a:t>Algoritmo de evolución diferencial</a:t>
            </a:r>
          </a:p>
        </p:txBody>
      </p:sp>
      <p:grpSp>
        <p:nvGrpSpPr>
          <p:cNvPr id="15" name="Group 15"/>
          <p:cNvGrpSpPr/>
          <p:nvPr/>
        </p:nvGrpSpPr>
        <p:grpSpPr>
          <a:xfrm>
            <a:off x="12645439" y="3686389"/>
            <a:ext cx="1443821" cy="1390157"/>
            <a:chOff x="0" y="0"/>
            <a:chExt cx="1925094" cy="1853542"/>
          </a:xfrm>
        </p:grpSpPr>
        <p:sp>
          <p:nvSpPr>
            <p:cNvPr id="16" name="Freeform 16"/>
            <p:cNvSpPr/>
            <p:nvPr/>
          </p:nvSpPr>
          <p:spPr>
            <a:xfrm>
              <a:off x="0" y="0"/>
              <a:ext cx="1925094" cy="1853542"/>
            </a:xfrm>
            <a:custGeom>
              <a:avLst/>
              <a:gdLst/>
              <a:ahLst/>
              <a:cxnLst/>
              <a:rect l="l" t="t" r="r" b="b"/>
              <a:pathLst>
                <a:path w="1925094" h="1853542">
                  <a:moveTo>
                    <a:pt x="0" y="0"/>
                  </a:moveTo>
                  <a:lnTo>
                    <a:pt x="1925094" y="0"/>
                  </a:lnTo>
                  <a:lnTo>
                    <a:pt x="1925094" y="1853542"/>
                  </a:lnTo>
                  <a:lnTo>
                    <a:pt x="0" y="185354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s-MX"/>
            </a:p>
          </p:txBody>
        </p:sp>
        <p:sp>
          <p:nvSpPr>
            <p:cNvPr id="17" name="Freeform 17"/>
            <p:cNvSpPr/>
            <p:nvPr/>
          </p:nvSpPr>
          <p:spPr>
            <a:xfrm rot="-10800000">
              <a:off x="45820" y="23378"/>
              <a:ext cx="1833454" cy="1806786"/>
            </a:xfrm>
            <a:custGeom>
              <a:avLst/>
              <a:gdLst/>
              <a:ahLst/>
              <a:cxnLst/>
              <a:rect l="l" t="t" r="r" b="b"/>
              <a:pathLst>
                <a:path w="1833454" h="1806786">
                  <a:moveTo>
                    <a:pt x="0" y="0"/>
                  </a:moveTo>
                  <a:lnTo>
                    <a:pt x="1833454" y="0"/>
                  </a:lnTo>
                  <a:lnTo>
                    <a:pt x="1833454" y="1806786"/>
                  </a:lnTo>
                  <a:lnTo>
                    <a:pt x="0" y="180678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s-MX"/>
            </a:p>
          </p:txBody>
        </p:sp>
        <p:sp>
          <p:nvSpPr>
            <p:cNvPr id="18" name="Freeform 18"/>
            <p:cNvSpPr/>
            <p:nvPr/>
          </p:nvSpPr>
          <p:spPr>
            <a:xfrm>
              <a:off x="629643" y="557623"/>
              <a:ext cx="665808" cy="738296"/>
            </a:xfrm>
            <a:custGeom>
              <a:avLst/>
              <a:gdLst/>
              <a:ahLst/>
              <a:cxnLst/>
              <a:rect l="l" t="t" r="r" b="b"/>
              <a:pathLst>
                <a:path w="665808" h="738296">
                  <a:moveTo>
                    <a:pt x="0" y="0"/>
                  </a:moveTo>
                  <a:lnTo>
                    <a:pt x="665808" y="0"/>
                  </a:lnTo>
                  <a:lnTo>
                    <a:pt x="665808" y="738296"/>
                  </a:lnTo>
                  <a:lnTo>
                    <a:pt x="0" y="738296"/>
                  </a:lnTo>
                  <a:lnTo>
                    <a:pt x="0" y="0"/>
                  </a:lnTo>
                  <a:close/>
                </a:path>
              </a:pathLst>
            </a:custGeom>
            <a:blipFill>
              <a:blip r:embed="rId8">
                <a:alphaModFix amt="85000"/>
                <a:extLst>
                  <a:ext uri="{96DAC541-7B7A-43D3-8B79-37D633B846F1}">
                    <asvg:svgBlip xmlns:asvg="http://schemas.microsoft.com/office/drawing/2016/SVG/main" r:embed="rId9"/>
                  </a:ext>
                </a:extLst>
              </a:blip>
              <a:stretch>
                <a:fillRect/>
              </a:stretch>
            </a:blipFill>
          </p:spPr>
          <p:txBody>
            <a:bodyPr/>
            <a:lstStyle/>
            <a:p>
              <a:endParaRPr lang="es-MX"/>
            </a:p>
          </p:txBody>
        </p:sp>
      </p:grpSp>
      <p:sp>
        <p:nvSpPr>
          <p:cNvPr id="19" name="TextBox 19"/>
          <p:cNvSpPr txBox="1"/>
          <p:nvPr/>
        </p:nvSpPr>
        <p:spPr>
          <a:xfrm>
            <a:off x="7758023" y="8637081"/>
            <a:ext cx="2771955" cy="802305"/>
          </a:xfrm>
          <a:prstGeom prst="rect">
            <a:avLst/>
          </a:prstGeom>
        </p:spPr>
        <p:txBody>
          <a:bodyPr lIns="0" tIns="0" rIns="0" bIns="0" rtlCol="0" anchor="t">
            <a:spAutoFit/>
          </a:bodyPr>
          <a:lstStyle/>
          <a:p>
            <a:pPr algn="ctr">
              <a:lnSpc>
                <a:spcPts val="3220"/>
              </a:lnSpc>
            </a:pPr>
            <a:r>
              <a:rPr lang="en-US" sz="2300">
                <a:solidFill>
                  <a:srgbClr val="91612F"/>
                </a:solidFill>
                <a:latin typeface="Assistant"/>
                <a:ea typeface="Assistant"/>
                <a:cs typeface="Assistant"/>
                <a:sym typeface="Assistant"/>
              </a:rPr>
              <a:t>Planeación de Trayectoria</a:t>
            </a:r>
          </a:p>
        </p:txBody>
      </p:sp>
      <p:grpSp>
        <p:nvGrpSpPr>
          <p:cNvPr id="20" name="Group 20"/>
          <p:cNvGrpSpPr/>
          <p:nvPr/>
        </p:nvGrpSpPr>
        <p:grpSpPr>
          <a:xfrm>
            <a:off x="8422090" y="6799671"/>
            <a:ext cx="1443821" cy="1390157"/>
            <a:chOff x="0" y="0"/>
            <a:chExt cx="1925094" cy="1853542"/>
          </a:xfrm>
        </p:grpSpPr>
        <p:sp>
          <p:nvSpPr>
            <p:cNvPr id="21" name="Freeform 21"/>
            <p:cNvSpPr/>
            <p:nvPr/>
          </p:nvSpPr>
          <p:spPr>
            <a:xfrm>
              <a:off x="0" y="0"/>
              <a:ext cx="1925094" cy="1853542"/>
            </a:xfrm>
            <a:custGeom>
              <a:avLst/>
              <a:gdLst/>
              <a:ahLst/>
              <a:cxnLst/>
              <a:rect l="l" t="t" r="r" b="b"/>
              <a:pathLst>
                <a:path w="1925094" h="1853542">
                  <a:moveTo>
                    <a:pt x="0" y="0"/>
                  </a:moveTo>
                  <a:lnTo>
                    <a:pt x="1925094" y="0"/>
                  </a:lnTo>
                  <a:lnTo>
                    <a:pt x="1925094" y="1853542"/>
                  </a:lnTo>
                  <a:lnTo>
                    <a:pt x="0" y="185354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s-MX"/>
            </a:p>
          </p:txBody>
        </p:sp>
        <p:sp>
          <p:nvSpPr>
            <p:cNvPr id="22" name="Freeform 22"/>
            <p:cNvSpPr/>
            <p:nvPr/>
          </p:nvSpPr>
          <p:spPr>
            <a:xfrm rot="-10800000">
              <a:off x="45820" y="23378"/>
              <a:ext cx="1833454" cy="1806786"/>
            </a:xfrm>
            <a:custGeom>
              <a:avLst/>
              <a:gdLst/>
              <a:ahLst/>
              <a:cxnLst/>
              <a:rect l="l" t="t" r="r" b="b"/>
              <a:pathLst>
                <a:path w="1833454" h="1806786">
                  <a:moveTo>
                    <a:pt x="0" y="0"/>
                  </a:moveTo>
                  <a:lnTo>
                    <a:pt x="1833454" y="0"/>
                  </a:lnTo>
                  <a:lnTo>
                    <a:pt x="1833454" y="1806786"/>
                  </a:lnTo>
                  <a:lnTo>
                    <a:pt x="0" y="180678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s-MX"/>
            </a:p>
          </p:txBody>
        </p:sp>
        <p:sp>
          <p:nvSpPr>
            <p:cNvPr id="23" name="Freeform 23"/>
            <p:cNvSpPr/>
            <p:nvPr/>
          </p:nvSpPr>
          <p:spPr>
            <a:xfrm>
              <a:off x="629643" y="557623"/>
              <a:ext cx="665808" cy="738296"/>
            </a:xfrm>
            <a:custGeom>
              <a:avLst/>
              <a:gdLst/>
              <a:ahLst/>
              <a:cxnLst/>
              <a:rect l="l" t="t" r="r" b="b"/>
              <a:pathLst>
                <a:path w="665808" h="738296">
                  <a:moveTo>
                    <a:pt x="0" y="0"/>
                  </a:moveTo>
                  <a:lnTo>
                    <a:pt x="665808" y="0"/>
                  </a:lnTo>
                  <a:lnTo>
                    <a:pt x="665808" y="738296"/>
                  </a:lnTo>
                  <a:lnTo>
                    <a:pt x="0" y="738296"/>
                  </a:lnTo>
                  <a:lnTo>
                    <a:pt x="0" y="0"/>
                  </a:lnTo>
                  <a:close/>
                </a:path>
              </a:pathLst>
            </a:custGeom>
            <a:blipFill>
              <a:blip r:embed="rId8">
                <a:alphaModFix amt="85000"/>
                <a:extLst>
                  <a:ext uri="{96DAC541-7B7A-43D3-8B79-37D633B846F1}">
                    <asvg:svgBlip xmlns:asvg="http://schemas.microsoft.com/office/drawing/2016/SVG/main" r:embed="rId9"/>
                  </a:ext>
                </a:extLst>
              </a:blip>
              <a:stretch>
                <a:fillRect/>
              </a:stretch>
            </a:blipFill>
          </p:spPr>
          <p:txBody>
            <a:bodyPr/>
            <a:lstStyle/>
            <a:p>
              <a:endParaRPr lang="es-MX"/>
            </a:p>
          </p:txBody>
        </p:sp>
      </p:grpSp>
      <p:sp>
        <p:nvSpPr>
          <p:cNvPr id="24" name="Freeform 24"/>
          <p:cNvSpPr/>
          <p:nvPr/>
        </p:nvSpPr>
        <p:spPr>
          <a:xfrm>
            <a:off x="-2101689" y="2481852"/>
            <a:ext cx="3583276" cy="3531156"/>
          </a:xfrm>
          <a:custGeom>
            <a:avLst/>
            <a:gdLst/>
            <a:ahLst/>
            <a:cxnLst/>
            <a:rect l="l" t="t" r="r" b="b"/>
            <a:pathLst>
              <a:path w="3583276" h="3531156">
                <a:moveTo>
                  <a:pt x="0" y="0"/>
                </a:moveTo>
                <a:lnTo>
                  <a:pt x="3583276" y="0"/>
                </a:lnTo>
                <a:lnTo>
                  <a:pt x="3583276" y="3531155"/>
                </a:lnTo>
                <a:lnTo>
                  <a:pt x="0" y="353115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s-MX"/>
          </a:p>
        </p:txBody>
      </p:sp>
      <p:sp>
        <p:nvSpPr>
          <p:cNvPr id="25" name="Freeform 25"/>
          <p:cNvSpPr/>
          <p:nvPr/>
        </p:nvSpPr>
        <p:spPr>
          <a:xfrm rot="5131367" flipH="1" flipV="1">
            <a:off x="15631026" y="7628333"/>
            <a:ext cx="1691219" cy="4627715"/>
          </a:xfrm>
          <a:custGeom>
            <a:avLst/>
            <a:gdLst/>
            <a:ahLst/>
            <a:cxnLst/>
            <a:rect l="l" t="t" r="r" b="b"/>
            <a:pathLst>
              <a:path w="1691219" h="4627715">
                <a:moveTo>
                  <a:pt x="1691220" y="4627715"/>
                </a:moveTo>
                <a:lnTo>
                  <a:pt x="0" y="4627715"/>
                </a:lnTo>
                <a:lnTo>
                  <a:pt x="0" y="0"/>
                </a:lnTo>
                <a:lnTo>
                  <a:pt x="1691220" y="0"/>
                </a:lnTo>
                <a:lnTo>
                  <a:pt x="1691220" y="4627715"/>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s-MX"/>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CF7"/>
        </a:solidFill>
        <a:effectLst/>
      </p:bgPr>
    </p:bg>
    <p:spTree>
      <p:nvGrpSpPr>
        <p:cNvPr id="1" name=""/>
        <p:cNvGrpSpPr/>
        <p:nvPr/>
      </p:nvGrpSpPr>
      <p:grpSpPr>
        <a:xfrm>
          <a:off x="0" y="0"/>
          <a:ext cx="0" cy="0"/>
          <a:chOff x="0" y="0"/>
          <a:chExt cx="0" cy="0"/>
        </a:xfrm>
      </p:grpSpPr>
      <p:sp>
        <p:nvSpPr>
          <p:cNvPr id="2" name="Freeform 2"/>
          <p:cNvSpPr/>
          <p:nvPr/>
        </p:nvSpPr>
        <p:spPr>
          <a:xfrm rot="-5400000">
            <a:off x="13630832" y="5924992"/>
            <a:ext cx="7256937" cy="6987210"/>
          </a:xfrm>
          <a:custGeom>
            <a:avLst/>
            <a:gdLst/>
            <a:ahLst/>
            <a:cxnLst/>
            <a:rect l="l" t="t" r="r" b="b"/>
            <a:pathLst>
              <a:path w="7256937" h="6987210">
                <a:moveTo>
                  <a:pt x="0" y="0"/>
                </a:moveTo>
                <a:lnTo>
                  <a:pt x="7256936" y="0"/>
                </a:lnTo>
                <a:lnTo>
                  <a:pt x="7256936" y="6987210"/>
                </a:lnTo>
                <a:lnTo>
                  <a:pt x="0" y="698721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MX"/>
          </a:p>
        </p:txBody>
      </p:sp>
      <p:sp>
        <p:nvSpPr>
          <p:cNvPr id="3" name="Freeform 3"/>
          <p:cNvSpPr/>
          <p:nvPr/>
        </p:nvSpPr>
        <p:spPr>
          <a:xfrm rot="5400000" flipH="1">
            <a:off x="1923990" y="2299954"/>
            <a:ext cx="459346" cy="1256916"/>
          </a:xfrm>
          <a:custGeom>
            <a:avLst/>
            <a:gdLst/>
            <a:ahLst/>
            <a:cxnLst/>
            <a:rect l="l" t="t" r="r" b="b"/>
            <a:pathLst>
              <a:path w="459346" h="1256916">
                <a:moveTo>
                  <a:pt x="459345" y="0"/>
                </a:moveTo>
                <a:lnTo>
                  <a:pt x="0" y="0"/>
                </a:lnTo>
                <a:lnTo>
                  <a:pt x="0" y="1256916"/>
                </a:lnTo>
                <a:lnTo>
                  <a:pt x="459345" y="1256916"/>
                </a:lnTo>
                <a:lnTo>
                  <a:pt x="459345"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s-MX"/>
          </a:p>
        </p:txBody>
      </p:sp>
      <p:sp>
        <p:nvSpPr>
          <p:cNvPr id="4" name="Freeform 4"/>
          <p:cNvSpPr/>
          <p:nvPr/>
        </p:nvSpPr>
        <p:spPr>
          <a:xfrm rot="5400000" flipH="1">
            <a:off x="1923990" y="4515042"/>
            <a:ext cx="459346" cy="1256916"/>
          </a:xfrm>
          <a:custGeom>
            <a:avLst/>
            <a:gdLst/>
            <a:ahLst/>
            <a:cxnLst/>
            <a:rect l="l" t="t" r="r" b="b"/>
            <a:pathLst>
              <a:path w="459346" h="1256916">
                <a:moveTo>
                  <a:pt x="459345" y="0"/>
                </a:moveTo>
                <a:lnTo>
                  <a:pt x="0" y="0"/>
                </a:lnTo>
                <a:lnTo>
                  <a:pt x="0" y="1256916"/>
                </a:lnTo>
                <a:lnTo>
                  <a:pt x="459345" y="1256916"/>
                </a:lnTo>
                <a:lnTo>
                  <a:pt x="459345"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s-MX"/>
          </a:p>
        </p:txBody>
      </p:sp>
      <p:sp>
        <p:nvSpPr>
          <p:cNvPr id="5" name="Freeform 5"/>
          <p:cNvSpPr/>
          <p:nvPr/>
        </p:nvSpPr>
        <p:spPr>
          <a:xfrm rot="-10800000">
            <a:off x="16592095" y="3981336"/>
            <a:ext cx="4565087" cy="4498686"/>
          </a:xfrm>
          <a:custGeom>
            <a:avLst/>
            <a:gdLst/>
            <a:ahLst/>
            <a:cxnLst/>
            <a:rect l="l" t="t" r="r" b="b"/>
            <a:pathLst>
              <a:path w="4565087" h="4498686">
                <a:moveTo>
                  <a:pt x="0" y="0"/>
                </a:moveTo>
                <a:lnTo>
                  <a:pt x="4565087" y="0"/>
                </a:lnTo>
                <a:lnTo>
                  <a:pt x="4565087" y="4498686"/>
                </a:lnTo>
                <a:lnTo>
                  <a:pt x="0" y="449868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s-MX"/>
          </a:p>
        </p:txBody>
      </p:sp>
      <p:sp>
        <p:nvSpPr>
          <p:cNvPr id="6" name="Freeform 6"/>
          <p:cNvSpPr/>
          <p:nvPr/>
        </p:nvSpPr>
        <p:spPr>
          <a:xfrm rot="-5400000" flipH="1">
            <a:off x="15715172" y="-2130767"/>
            <a:ext cx="1691219" cy="4627715"/>
          </a:xfrm>
          <a:custGeom>
            <a:avLst/>
            <a:gdLst/>
            <a:ahLst/>
            <a:cxnLst/>
            <a:rect l="l" t="t" r="r" b="b"/>
            <a:pathLst>
              <a:path w="1691219" h="4627715">
                <a:moveTo>
                  <a:pt x="1691219" y="0"/>
                </a:moveTo>
                <a:lnTo>
                  <a:pt x="0" y="0"/>
                </a:lnTo>
                <a:lnTo>
                  <a:pt x="0" y="4627715"/>
                </a:lnTo>
                <a:lnTo>
                  <a:pt x="1691219" y="4627715"/>
                </a:lnTo>
                <a:lnTo>
                  <a:pt x="1691219"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s-MX"/>
          </a:p>
        </p:txBody>
      </p:sp>
      <p:sp>
        <p:nvSpPr>
          <p:cNvPr id="7" name="Freeform 7"/>
          <p:cNvSpPr/>
          <p:nvPr/>
        </p:nvSpPr>
        <p:spPr>
          <a:xfrm>
            <a:off x="3467878" y="5533470"/>
            <a:ext cx="5170284" cy="3885127"/>
          </a:xfrm>
          <a:custGeom>
            <a:avLst/>
            <a:gdLst/>
            <a:ahLst/>
            <a:cxnLst/>
            <a:rect l="l" t="t" r="r" b="b"/>
            <a:pathLst>
              <a:path w="5170284" h="3885127">
                <a:moveTo>
                  <a:pt x="0" y="0"/>
                </a:moveTo>
                <a:lnTo>
                  <a:pt x="5170284" y="0"/>
                </a:lnTo>
                <a:lnTo>
                  <a:pt x="5170284" y="3885127"/>
                </a:lnTo>
                <a:lnTo>
                  <a:pt x="0" y="3885127"/>
                </a:lnTo>
                <a:lnTo>
                  <a:pt x="0" y="0"/>
                </a:lnTo>
                <a:close/>
              </a:path>
            </a:pathLst>
          </a:custGeom>
          <a:blipFill>
            <a:blip r:embed="rId10"/>
            <a:stretch>
              <a:fillRect/>
            </a:stretch>
          </a:blipFill>
        </p:spPr>
        <p:txBody>
          <a:bodyPr/>
          <a:lstStyle/>
          <a:p>
            <a:endParaRPr lang="es-MX"/>
          </a:p>
        </p:txBody>
      </p:sp>
      <p:sp>
        <p:nvSpPr>
          <p:cNvPr id="8" name="TextBox 8"/>
          <p:cNvSpPr txBox="1"/>
          <p:nvPr/>
        </p:nvSpPr>
        <p:spPr>
          <a:xfrm>
            <a:off x="11156149" y="3291435"/>
            <a:ext cx="5219092" cy="2059913"/>
          </a:xfrm>
          <a:prstGeom prst="rect">
            <a:avLst/>
          </a:prstGeom>
        </p:spPr>
        <p:txBody>
          <a:bodyPr lIns="0" tIns="0" rIns="0" bIns="0" rtlCol="0" anchor="t">
            <a:spAutoFit/>
          </a:bodyPr>
          <a:lstStyle/>
          <a:p>
            <a:pPr algn="ctr">
              <a:lnSpc>
                <a:spcPts val="7919"/>
              </a:lnSpc>
            </a:pPr>
            <a:r>
              <a:rPr lang="en-US" sz="7919">
                <a:solidFill>
                  <a:srgbClr val="91612F"/>
                </a:solidFill>
                <a:latin typeface="Linux Biolinum"/>
                <a:ea typeface="Linux Biolinum"/>
                <a:cs typeface="Linux Biolinum"/>
                <a:sym typeface="Linux Biolinum"/>
              </a:rPr>
              <a:t>Visual Servo Control</a:t>
            </a:r>
          </a:p>
        </p:txBody>
      </p:sp>
      <p:grpSp>
        <p:nvGrpSpPr>
          <p:cNvPr id="9" name="Group 9"/>
          <p:cNvGrpSpPr/>
          <p:nvPr/>
        </p:nvGrpSpPr>
        <p:grpSpPr>
          <a:xfrm>
            <a:off x="3267955" y="1788036"/>
            <a:ext cx="6174357" cy="2280752"/>
            <a:chOff x="0" y="0"/>
            <a:chExt cx="8232475" cy="3041003"/>
          </a:xfrm>
        </p:grpSpPr>
        <p:sp>
          <p:nvSpPr>
            <p:cNvPr id="10" name="TextBox 10"/>
            <p:cNvSpPr txBox="1"/>
            <p:nvPr/>
          </p:nvSpPr>
          <p:spPr>
            <a:xfrm>
              <a:off x="0" y="36706"/>
              <a:ext cx="8232475" cy="459932"/>
            </a:xfrm>
            <a:prstGeom prst="rect">
              <a:avLst/>
            </a:prstGeom>
          </p:spPr>
          <p:txBody>
            <a:bodyPr lIns="0" tIns="0" rIns="0" bIns="0" rtlCol="0" anchor="t">
              <a:spAutoFit/>
            </a:bodyPr>
            <a:lstStyle/>
            <a:p>
              <a:pPr algn="l">
                <a:lnSpc>
                  <a:spcPts val="2419"/>
                </a:lnSpc>
              </a:pPr>
              <a:r>
                <a:rPr lang="en-US" sz="2419" spc="120">
                  <a:solidFill>
                    <a:srgbClr val="91612F"/>
                  </a:solidFill>
                  <a:latin typeface="Linux Biolinum"/>
                  <a:ea typeface="Linux Biolinum"/>
                  <a:cs typeface="Linux Biolinum"/>
                  <a:sym typeface="Linux Biolinum"/>
                </a:rPr>
                <a:t>CALIBRACIÓN</a:t>
              </a:r>
            </a:p>
          </p:txBody>
        </p:sp>
        <p:sp>
          <p:nvSpPr>
            <p:cNvPr id="11" name="TextBox 11"/>
            <p:cNvSpPr txBox="1"/>
            <p:nvPr/>
          </p:nvSpPr>
          <p:spPr>
            <a:xfrm>
              <a:off x="0" y="711611"/>
              <a:ext cx="8232475" cy="2329392"/>
            </a:xfrm>
            <a:prstGeom prst="rect">
              <a:avLst/>
            </a:prstGeom>
          </p:spPr>
          <p:txBody>
            <a:bodyPr lIns="0" tIns="0" rIns="0" bIns="0" rtlCol="0" anchor="t">
              <a:spAutoFit/>
            </a:bodyPr>
            <a:lstStyle/>
            <a:p>
              <a:pPr marL="431801" lvl="1" indent="-215900" algn="l">
                <a:lnSpc>
                  <a:spcPts val="2800"/>
                </a:lnSpc>
                <a:buFont typeface="Arial"/>
                <a:buChar char="•"/>
              </a:pPr>
              <a:r>
                <a:rPr lang="en-US" sz="2000">
                  <a:solidFill>
                    <a:srgbClr val="91612F"/>
                  </a:solidFill>
                  <a:latin typeface="Assistant"/>
                  <a:ea typeface="Assistant"/>
                  <a:cs typeface="Assistant"/>
                  <a:sym typeface="Assistant"/>
                </a:rPr>
                <a:t>·Proyección en punto 3D a un punto 2D en la imagen (Modelo Pinhole).</a:t>
              </a:r>
            </a:p>
            <a:p>
              <a:pPr marL="431801" lvl="1" indent="-215900" algn="l">
                <a:lnSpc>
                  <a:spcPts val="2800"/>
                </a:lnSpc>
                <a:buFont typeface="Arial"/>
                <a:buChar char="•"/>
              </a:pPr>
              <a:r>
                <a:rPr lang="en-US" sz="2000">
                  <a:solidFill>
                    <a:srgbClr val="91612F"/>
                  </a:solidFill>
                  <a:latin typeface="Assistant"/>
                  <a:ea typeface="Assistant"/>
                  <a:cs typeface="Assistant"/>
                  <a:sym typeface="Assistant"/>
                </a:rPr>
                <a:t>·Parámetros de la cámara en base los parámetros intrínsecos y extrínsecos. </a:t>
              </a:r>
            </a:p>
            <a:p>
              <a:pPr algn="l">
                <a:lnSpc>
                  <a:spcPts val="2800"/>
                </a:lnSpc>
              </a:pPr>
              <a:endParaRPr lang="en-US" sz="2000">
                <a:solidFill>
                  <a:srgbClr val="91612F"/>
                </a:solidFill>
                <a:latin typeface="Assistant"/>
                <a:ea typeface="Assistant"/>
                <a:cs typeface="Assistant"/>
                <a:sym typeface="Assistant"/>
              </a:endParaRPr>
            </a:p>
          </p:txBody>
        </p:sp>
      </p:grpSp>
      <p:sp>
        <p:nvSpPr>
          <p:cNvPr id="12" name="TextBox 12"/>
          <p:cNvSpPr txBox="1"/>
          <p:nvPr/>
        </p:nvSpPr>
        <p:spPr>
          <a:xfrm>
            <a:off x="1731195" y="2440281"/>
            <a:ext cx="1084772" cy="1128662"/>
          </a:xfrm>
          <a:prstGeom prst="rect">
            <a:avLst/>
          </a:prstGeom>
        </p:spPr>
        <p:txBody>
          <a:bodyPr lIns="0" tIns="0" rIns="0" bIns="0" rtlCol="0" anchor="t">
            <a:spAutoFit/>
          </a:bodyPr>
          <a:lstStyle/>
          <a:p>
            <a:pPr algn="l">
              <a:lnSpc>
                <a:spcPts val="8419"/>
              </a:lnSpc>
            </a:pPr>
            <a:r>
              <a:rPr lang="en-US" sz="8419">
                <a:solidFill>
                  <a:srgbClr val="91612F"/>
                </a:solidFill>
                <a:latin typeface="Linux Biolinum"/>
                <a:ea typeface="Linux Biolinum"/>
                <a:cs typeface="Linux Biolinum"/>
                <a:sym typeface="Linux Biolinum"/>
              </a:rPr>
              <a:t>01</a:t>
            </a:r>
          </a:p>
        </p:txBody>
      </p:sp>
      <p:grpSp>
        <p:nvGrpSpPr>
          <p:cNvPr id="13" name="Group 13"/>
          <p:cNvGrpSpPr/>
          <p:nvPr/>
        </p:nvGrpSpPr>
        <p:grpSpPr>
          <a:xfrm>
            <a:off x="3267955" y="4558946"/>
            <a:ext cx="6174357" cy="1169107"/>
            <a:chOff x="0" y="0"/>
            <a:chExt cx="8232475" cy="1558810"/>
          </a:xfrm>
        </p:grpSpPr>
        <p:sp>
          <p:nvSpPr>
            <p:cNvPr id="14" name="TextBox 14"/>
            <p:cNvSpPr txBox="1"/>
            <p:nvPr/>
          </p:nvSpPr>
          <p:spPr>
            <a:xfrm>
              <a:off x="0" y="36706"/>
              <a:ext cx="8232475" cy="866482"/>
            </a:xfrm>
            <a:prstGeom prst="rect">
              <a:avLst/>
            </a:prstGeom>
          </p:spPr>
          <p:txBody>
            <a:bodyPr lIns="0" tIns="0" rIns="0" bIns="0" rtlCol="0" anchor="t">
              <a:spAutoFit/>
            </a:bodyPr>
            <a:lstStyle/>
            <a:p>
              <a:pPr algn="l">
                <a:lnSpc>
                  <a:spcPts val="2419"/>
                </a:lnSpc>
              </a:pPr>
              <a:r>
                <a:rPr lang="en-US" sz="2419" spc="120">
                  <a:solidFill>
                    <a:srgbClr val="91612F"/>
                  </a:solidFill>
                  <a:latin typeface="Linux Biolinum"/>
                  <a:ea typeface="Linux Biolinum"/>
                  <a:cs typeface="Linux Biolinum"/>
                  <a:sym typeface="Linux Biolinum"/>
                </a:rPr>
                <a:t>MATRIZ DE INTERACCIÓN ENTRE PUNTO 2D Y PUNTO 3D</a:t>
              </a:r>
            </a:p>
          </p:txBody>
        </p:sp>
        <p:sp>
          <p:nvSpPr>
            <p:cNvPr id="15" name="TextBox 15"/>
            <p:cNvSpPr txBox="1"/>
            <p:nvPr/>
          </p:nvSpPr>
          <p:spPr>
            <a:xfrm>
              <a:off x="0" y="1118161"/>
              <a:ext cx="8232475" cy="440648"/>
            </a:xfrm>
            <a:prstGeom prst="rect">
              <a:avLst/>
            </a:prstGeom>
          </p:spPr>
          <p:txBody>
            <a:bodyPr lIns="0" tIns="0" rIns="0" bIns="0" rtlCol="0" anchor="t">
              <a:spAutoFit/>
            </a:bodyPr>
            <a:lstStyle/>
            <a:p>
              <a:pPr algn="l">
                <a:lnSpc>
                  <a:spcPts val="2800"/>
                </a:lnSpc>
              </a:pPr>
              <a:endParaRPr/>
            </a:p>
          </p:txBody>
        </p:sp>
      </p:grpSp>
      <p:sp>
        <p:nvSpPr>
          <p:cNvPr id="16" name="TextBox 16"/>
          <p:cNvSpPr txBox="1"/>
          <p:nvPr/>
        </p:nvSpPr>
        <p:spPr>
          <a:xfrm>
            <a:off x="1731195" y="4655369"/>
            <a:ext cx="1084772" cy="1128662"/>
          </a:xfrm>
          <a:prstGeom prst="rect">
            <a:avLst/>
          </a:prstGeom>
        </p:spPr>
        <p:txBody>
          <a:bodyPr lIns="0" tIns="0" rIns="0" bIns="0" rtlCol="0" anchor="t">
            <a:spAutoFit/>
          </a:bodyPr>
          <a:lstStyle/>
          <a:p>
            <a:pPr algn="l">
              <a:lnSpc>
                <a:spcPts val="8419"/>
              </a:lnSpc>
            </a:pPr>
            <a:r>
              <a:rPr lang="en-US" sz="8419">
                <a:solidFill>
                  <a:srgbClr val="91612F"/>
                </a:solidFill>
                <a:latin typeface="Linux Biolinum"/>
                <a:ea typeface="Linux Biolinum"/>
                <a:cs typeface="Linux Biolinum"/>
                <a:sym typeface="Linux Biolinum"/>
              </a:rPr>
              <a:t>02</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CF7"/>
        </a:solidFill>
        <a:effectLst/>
      </p:bgPr>
    </p:bg>
    <p:spTree>
      <p:nvGrpSpPr>
        <p:cNvPr id="1" name=""/>
        <p:cNvGrpSpPr/>
        <p:nvPr/>
      </p:nvGrpSpPr>
      <p:grpSpPr>
        <a:xfrm>
          <a:off x="0" y="0"/>
          <a:ext cx="0" cy="0"/>
          <a:chOff x="0" y="0"/>
          <a:chExt cx="0" cy="0"/>
        </a:xfrm>
      </p:grpSpPr>
      <p:sp>
        <p:nvSpPr>
          <p:cNvPr id="2" name="Freeform 2"/>
          <p:cNvSpPr/>
          <p:nvPr/>
        </p:nvSpPr>
        <p:spPr>
          <a:xfrm rot="5400000" flipH="1">
            <a:off x="6917757" y="811100"/>
            <a:ext cx="459346" cy="1256916"/>
          </a:xfrm>
          <a:custGeom>
            <a:avLst/>
            <a:gdLst/>
            <a:ahLst/>
            <a:cxnLst/>
            <a:rect l="l" t="t" r="r" b="b"/>
            <a:pathLst>
              <a:path w="459346" h="1256916">
                <a:moveTo>
                  <a:pt x="459346" y="0"/>
                </a:moveTo>
                <a:lnTo>
                  <a:pt x="0" y="0"/>
                </a:lnTo>
                <a:lnTo>
                  <a:pt x="0" y="1256916"/>
                </a:lnTo>
                <a:lnTo>
                  <a:pt x="459346" y="1256916"/>
                </a:lnTo>
                <a:lnTo>
                  <a:pt x="459346"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MX"/>
          </a:p>
        </p:txBody>
      </p:sp>
      <p:sp>
        <p:nvSpPr>
          <p:cNvPr id="3" name="Freeform 3"/>
          <p:cNvSpPr/>
          <p:nvPr/>
        </p:nvSpPr>
        <p:spPr>
          <a:xfrm rot="5400000" flipH="1">
            <a:off x="7367639" y="5540212"/>
            <a:ext cx="459346" cy="1256916"/>
          </a:xfrm>
          <a:custGeom>
            <a:avLst/>
            <a:gdLst/>
            <a:ahLst/>
            <a:cxnLst/>
            <a:rect l="l" t="t" r="r" b="b"/>
            <a:pathLst>
              <a:path w="459346" h="1256916">
                <a:moveTo>
                  <a:pt x="459345" y="0"/>
                </a:moveTo>
                <a:lnTo>
                  <a:pt x="0" y="0"/>
                </a:lnTo>
                <a:lnTo>
                  <a:pt x="0" y="1256916"/>
                </a:lnTo>
                <a:lnTo>
                  <a:pt x="459345" y="1256916"/>
                </a:lnTo>
                <a:lnTo>
                  <a:pt x="459345"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MX"/>
          </a:p>
        </p:txBody>
      </p:sp>
      <p:sp>
        <p:nvSpPr>
          <p:cNvPr id="4" name="Freeform 4"/>
          <p:cNvSpPr/>
          <p:nvPr/>
        </p:nvSpPr>
        <p:spPr>
          <a:xfrm rot="-10723850">
            <a:off x="13554742" y="-3183869"/>
            <a:ext cx="7256937" cy="6987210"/>
          </a:xfrm>
          <a:custGeom>
            <a:avLst/>
            <a:gdLst/>
            <a:ahLst/>
            <a:cxnLst/>
            <a:rect l="l" t="t" r="r" b="b"/>
            <a:pathLst>
              <a:path w="7256937" h="6987210">
                <a:moveTo>
                  <a:pt x="0" y="0"/>
                </a:moveTo>
                <a:lnTo>
                  <a:pt x="7256937" y="0"/>
                </a:lnTo>
                <a:lnTo>
                  <a:pt x="7256937" y="6987210"/>
                </a:lnTo>
                <a:lnTo>
                  <a:pt x="0" y="698721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s-MX"/>
          </a:p>
        </p:txBody>
      </p:sp>
      <p:sp>
        <p:nvSpPr>
          <p:cNvPr id="5" name="Freeform 5"/>
          <p:cNvSpPr/>
          <p:nvPr/>
        </p:nvSpPr>
        <p:spPr>
          <a:xfrm rot="-10800000">
            <a:off x="12077488" y="-2621349"/>
            <a:ext cx="4565087" cy="4498686"/>
          </a:xfrm>
          <a:custGeom>
            <a:avLst/>
            <a:gdLst/>
            <a:ahLst/>
            <a:cxnLst/>
            <a:rect l="l" t="t" r="r" b="b"/>
            <a:pathLst>
              <a:path w="4565087" h="4498686">
                <a:moveTo>
                  <a:pt x="0" y="0"/>
                </a:moveTo>
                <a:lnTo>
                  <a:pt x="4565087" y="0"/>
                </a:lnTo>
                <a:lnTo>
                  <a:pt x="4565087" y="4498686"/>
                </a:lnTo>
                <a:lnTo>
                  <a:pt x="0" y="449868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s-MX"/>
          </a:p>
        </p:txBody>
      </p:sp>
      <p:sp>
        <p:nvSpPr>
          <p:cNvPr id="6" name="Freeform 6"/>
          <p:cNvSpPr/>
          <p:nvPr/>
        </p:nvSpPr>
        <p:spPr>
          <a:xfrm rot="5400000" flipH="1">
            <a:off x="1262064" y="3923100"/>
            <a:ext cx="459346" cy="1256916"/>
          </a:xfrm>
          <a:custGeom>
            <a:avLst/>
            <a:gdLst/>
            <a:ahLst/>
            <a:cxnLst/>
            <a:rect l="l" t="t" r="r" b="b"/>
            <a:pathLst>
              <a:path w="459346" h="1256916">
                <a:moveTo>
                  <a:pt x="459346" y="0"/>
                </a:moveTo>
                <a:lnTo>
                  <a:pt x="0" y="0"/>
                </a:lnTo>
                <a:lnTo>
                  <a:pt x="0" y="1256916"/>
                </a:lnTo>
                <a:lnTo>
                  <a:pt x="459346" y="1256916"/>
                </a:lnTo>
                <a:lnTo>
                  <a:pt x="459346"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MX"/>
          </a:p>
        </p:txBody>
      </p:sp>
      <p:sp>
        <p:nvSpPr>
          <p:cNvPr id="7" name="Freeform 7"/>
          <p:cNvSpPr/>
          <p:nvPr/>
        </p:nvSpPr>
        <p:spPr>
          <a:xfrm>
            <a:off x="949351" y="5468283"/>
            <a:ext cx="4422887" cy="2958862"/>
          </a:xfrm>
          <a:custGeom>
            <a:avLst/>
            <a:gdLst/>
            <a:ahLst/>
            <a:cxnLst/>
            <a:rect l="l" t="t" r="r" b="b"/>
            <a:pathLst>
              <a:path w="4422887" h="2958862">
                <a:moveTo>
                  <a:pt x="0" y="0"/>
                </a:moveTo>
                <a:lnTo>
                  <a:pt x="4422887" y="0"/>
                </a:lnTo>
                <a:lnTo>
                  <a:pt x="4422887" y="2958863"/>
                </a:lnTo>
                <a:lnTo>
                  <a:pt x="0" y="2958863"/>
                </a:lnTo>
                <a:lnTo>
                  <a:pt x="0" y="0"/>
                </a:lnTo>
                <a:close/>
              </a:path>
            </a:pathLst>
          </a:custGeom>
          <a:blipFill>
            <a:blip r:embed="rId8"/>
            <a:stretch>
              <a:fillRect l="-6929" t="-296" b="-296"/>
            </a:stretch>
          </a:blipFill>
        </p:spPr>
        <p:txBody>
          <a:bodyPr/>
          <a:lstStyle/>
          <a:p>
            <a:endParaRPr lang="es-MX"/>
          </a:p>
        </p:txBody>
      </p:sp>
      <p:sp>
        <p:nvSpPr>
          <p:cNvPr id="8" name="Freeform 8"/>
          <p:cNvSpPr/>
          <p:nvPr/>
        </p:nvSpPr>
        <p:spPr>
          <a:xfrm>
            <a:off x="9980198" y="2448457"/>
            <a:ext cx="2618185" cy="975048"/>
          </a:xfrm>
          <a:custGeom>
            <a:avLst/>
            <a:gdLst/>
            <a:ahLst/>
            <a:cxnLst/>
            <a:rect l="l" t="t" r="r" b="b"/>
            <a:pathLst>
              <a:path w="2618185" h="975048">
                <a:moveTo>
                  <a:pt x="0" y="0"/>
                </a:moveTo>
                <a:lnTo>
                  <a:pt x="2618185" y="0"/>
                </a:lnTo>
                <a:lnTo>
                  <a:pt x="2618185" y="975048"/>
                </a:lnTo>
                <a:lnTo>
                  <a:pt x="0" y="975048"/>
                </a:lnTo>
                <a:lnTo>
                  <a:pt x="0" y="0"/>
                </a:lnTo>
                <a:close/>
              </a:path>
            </a:pathLst>
          </a:custGeom>
          <a:blipFill>
            <a:blip r:embed="rId9"/>
            <a:stretch>
              <a:fillRect/>
            </a:stretch>
          </a:blipFill>
        </p:spPr>
        <p:txBody>
          <a:bodyPr/>
          <a:lstStyle/>
          <a:p>
            <a:endParaRPr lang="es-MX"/>
          </a:p>
        </p:txBody>
      </p:sp>
      <p:sp>
        <p:nvSpPr>
          <p:cNvPr id="9" name="Freeform 9"/>
          <p:cNvSpPr/>
          <p:nvPr/>
        </p:nvSpPr>
        <p:spPr>
          <a:xfrm>
            <a:off x="9756470" y="4094798"/>
            <a:ext cx="2604335" cy="913521"/>
          </a:xfrm>
          <a:custGeom>
            <a:avLst/>
            <a:gdLst/>
            <a:ahLst/>
            <a:cxnLst/>
            <a:rect l="l" t="t" r="r" b="b"/>
            <a:pathLst>
              <a:path w="2604335" h="913521">
                <a:moveTo>
                  <a:pt x="0" y="0"/>
                </a:moveTo>
                <a:lnTo>
                  <a:pt x="2604335" y="0"/>
                </a:lnTo>
                <a:lnTo>
                  <a:pt x="2604335" y="913520"/>
                </a:lnTo>
                <a:lnTo>
                  <a:pt x="0" y="913520"/>
                </a:lnTo>
                <a:lnTo>
                  <a:pt x="0" y="0"/>
                </a:lnTo>
                <a:close/>
              </a:path>
            </a:pathLst>
          </a:custGeom>
          <a:blipFill>
            <a:blip r:embed="rId10"/>
            <a:stretch>
              <a:fillRect/>
            </a:stretch>
          </a:blipFill>
        </p:spPr>
        <p:txBody>
          <a:bodyPr/>
          <a:lstStyle/>
          <a:p>
            <a:endParaRPr lang="es-MX"/>
          </a:p>
        </p:txBody>
      </p:sp>
      <p:sp>
        <p:nvSpPr>
          <p:cNvPr id="10" name="Freeform 10"/>
          <p:cNvSpPr/>
          <p:nvPr/>
        </p:nvSpPr>
        <p:spPr>
          <a:xfrm>
            <a:off x="6968853" y="2255958"/>
            <a:ext cx="2639212" cy="2731572"/>
          </a:xfrm>
          <a:custGeom>
            <a:avLst/>
            <a:gdLst/>
            <a:ahLst/>
            <a:cxnLst/>
            <a:rect l="l" t="t" r="r" b="b"/>
            <a:pathLst>
              <a:path w="2639212" h="2731572">
                <a:moveTo>
                  <a:pt x="0" y="0"/>
                </a:moveTo>
                <a:lnTo>
                  <a:pt x="2639212" y="0"/>
                </a:lnTo>
                <a:lnTo>
                  <a:pt x="2639212" y="2731572"/>
                </a:lnTo>
                <a:lnTo>
                  <a:pt x="0" y="2731572"/>
                </a:lnTo>
                <a:lnTo>
                  <a:pt x="0" y="0"/>
                </a:lnTo>
                <a:close/>
              </a:path>
            </a:pathLst>
          </a:custGeom>
          <a:blipFill>
            <a:blip r:embed="rId11"/>
            <a:stretch>
              <a:fillRect l="-775" r="-775"/>
            </a:stretch>
          </a:blipFill>
        </p:spPr>
        <p:txBody>
          <a:bodyPr/>
          <a:lstStyle/>
          <a:p>
            <a:endParaRPr lang="es-MX"/>
          </a:p>
        </p:txBody>
      </p:sp>
      <p:sp>
        <p:nvSpPr>
          <p:cNvPr id="11" name="Freeform 11"/>
          <p:cNvSpPr/>
          <p:nvPr/>
        </p:nvSpPr>
        <p:spPr>
          <a:xfrm>
            <a:off x="6693695" y="7179393"/>
            <a:ext cx="10565605" cy="1979926"/>
          </a:xfrm>
          <a:custGeom>
            <a:avLst/>
            <a:gdLst/>
            <a:ahLst/>
            <a:cxnLst/>
            <a:rect l="l" t="t" r="r" b="b"/>
            <a:pathLst>
              <a:path w="10565605" h="1979926">
                <a:moveTo>
                  <a:pt x="0" y="0"/>
                </a:moveTo>
                <a:lnTo>
                  <a:pt x="10565605" y="0"/>
                </a:lnTo>
                <a:lnTo>
                  <a:pt x="10565605" y="1979926"/>
                </a:lnTo>
                <a:lnTo>
                  <a:pt x="0" y="1979926"/>
                </a:lnTo>
                <a:lnTo>
                  <a:pt x="0" y="0"/>
                </a:lnTo>
                <a:close/>
              </a:path>
            </a:pathLst>
          </a:custGeom>
          <a:blipFill>
            <a:blip r:embed="rId12"/>
            <a:stretch>
              <a:fillRect/>
            </a:stretch>
          </a:blipFill>
        </p:spPr>
        <p:txBody>
          <a:bodyPr/>
          <a:lstStyle/>
          <a:p>
            <a:endParaRPr lang="es-MX"/>
          </a:p>
        </p:txBody>
      </p:sp>
      <p:sp>
        <p:nvSpPr>
          <p:cNvPr id="12" name="TextBox 12"/>
          <p:cNvSpPr txBox="1"/>
          <p:nvPr/>
        </p:nvSpPr>
        <p:spPr>
          <a:xfrm>
            <a:off x="863279" y="1313895"/>
            <a:ext cx="7909310" cy="2027002"/>
          </a:xfrm>
          <a:prstGeom prst="rect">
            <a:avLst/>
          </a:prstGeom>
        </p:spPr>
        <p:txBody>
          <a:bodyPr lIns="0" tIns="0" rIns="0" bIns="0" rtlCol="0" anchor="t">
            <a:spAutoFit/>
          </a:bodyPr>
          <a:lstStyle/>
          <a:p>
            <a:pPr algn="l">
              <a:lnSpc>
                <a:spcPts val="7799"/>
              </a:lnSpc>
            </a:pPr>
            <a:r>
              <a:rPr lang="en-US" sz="7799">
                <a:solidFill>
                  <a:srgbClr val="91612F"/>
                </a:solidFill>
                <a:latin typeface="Linux Biolinum"/>
                <a:ea typeface="Linux Biolinum"/>
                <a:cs typeface="Linux Biolinum"/>
                <a:sym typeface="Linux Biolinum"/>
              </a:rPr>
              <a:t>Visual Servo Control</a:t>
            </a:r>
          </a:p>
        </p:txBody>
      </p:sp>
      <p:sp>
        <p:nvSpPr>
          <p:cNvPr id="13" name="TextBox 13"/>
          <p:cNvSpPr txBox="1"/>
          <p:nvPr/>
        </p:nvSpPr>
        <p:spPr>
          <a:xfrm>
            <a:off x="8005628" y="1132487"/>
            <a:ext cx="4355176" cy="642718"/>
          </a:xfrm>
          <a:prstGeom prst="rect">
            <a:avLst/>
          </a:prstGeom>
        </p:spPr>
        <p:txBody>
          <a:bodyPr lIns="0" tIns="0" rIns="0" bIns="0" rtlCol="0" anchor="t">
            <a:spAutoFit/>
          </a:bodyPr>
          <a:lstStyle/>
          <a:p>
            <a:pPr algn="l">
              <a:lnSpc>
                <a:spcPts val="2419"/>
              </a:lnSpc>
            </a:pPr>
            <a:r>
              <a:rPr lang="en-US" sz="2419" spc="120">
                <a:solidFill>
                  <a:srgbClr val="91612F"/>
                </a:solidFill>
                <a:latin typeface="Linux Biolinum"/>
                <a:ea typeface="Linux Biolinum"/>
                <a:cs typeface="Linux Biolinum"/>
                <a:sym typeface="Linux Biolinum"/>
              </a:rPr>
              <a:t>MAPEO DE VELOCIDADES DE CAMARA A PLATAFORMA</a:t>
            </a:r>
          </a:p>
        </p:txBody>
      </p:sp>
      <p:sp>
        <p:nvSpPr>
          <p:cNvPr id="14" name="TextBox 14"/>
          <p:cNvSpPr txBox="1"/>
          <p:nvPr/>
        </p:nvSpPr>
        <p:spPr>
          <a:xfrm>
            <a:off x="6605044" y="944798"/>
            <a:ext cx="1084772" cy="1128662"/>
          </a:xfrm>
          <a:prstGeom prst="rect">
            <a:avLst/>
          </a:prstGeom>
        </p:spPr>
        <p:txBody>
          <a:bodyPr lIns="0" tIns="0" rIns="0" bIns="0" rtlCol="0" anchor="t">
            <a:spAutoFit/>
          </a:bodyPr>
          <a:lstStyle/>
          <a:p>
            <a:pPr algn="l">
              <a:lnSpc>
                <a:spcPts val="8419"/>
              </a:lnSpc>
            </a:pPr>
            <a:r>
              <a:rPr lang="en-US" sz="8419">
                <a:solidFill>
                  <a:srgbClr val="91612F"/>
                </a:solidFill>
                <a:latin typeface="Linux Biolinum"/>
                <a:ea typeface="Linux Biolinum"/>
                <a:cs typeface="Linux Biolinum"/>
                <a:sym typeface="Linux Biolinum"/>
              </a:rPr>
              <a:t>04</a:t>
            </a:r>
          </a:p>
        </p:txBody>
      </p:sp>
      <p:sp>
        <p:nvSpPr>
          <p:cNvPr id="15" name="TextBox 15"/>
          <p:cNvSpPr txBox="1"/>
          <p:nvPr/>
        </p:nvSpPr>
        <p:spPr>
          <a:xfrm>
            <a:off x="8537498" y="5801715"/>
            <a:ext cx="4060885" cy="947630"/>
          </a:xfrm>
          <a:prstGeom prst="rect">
            <a:avLst/>
          </a:prstGeom>
        </p:spPr>
        <p:txBody>
          <a:bodyPr lIns="0" tIns="0" rIns="0" bIns="0" rtlCol="0" anchor="t">
            <a:spAutoFit/>
          </a:bodyPr>
          <a:lstStyle/>
          <a:p>
            <a:pPr algn="l">
              <a:lnSpc>
                <a:spcPts val="2419"/>
              </a:lnSpc>
            </a:pPr>
            <a:r>
              <a:rPr lang="en-US" sz="2419" spc="120">
                <a:solidFill>
                  <a:srgbClr val="91612F"/>
                </a:solidFill>
                <a:latin typeface="Linux Biolinum"/>
                <a:ea typeface="Linux Biolinum"/>
                <a:cs typeface="Linux Biolinum"/>
                <a:sym typeface="Linux Biolinum"/>
              </a:rPr>
              <a:t>MAPEO DE POSICIÓN DEL OBJETO RESPECTO AL MANIPULADOR</a:t>
            </a:r>
          </a:p>
        </p:txBody>
      </p:sp>
      <p:sp>
        <p:nvSpPr>
          <p:cNvPr id="16" name="TextBox 16"/>
          <p:cNvSpPr txBox="1"/>
          <p:nvPr/>
        </p:nvSpPr>
        <p:spPr>
          <a:xfrm>
            <a:off x="7054926" y="5620683"/>
            <a:ext cx="1084772" cy="1128662"/>
          </a:xfrm>
          <a:prstGeom prst="rect">
            <a:avLst/>
          </a:prstGeom>
        </p:spPr>
        <p:txBody>
          <a:bodyPr lIns="0" tIns="0" rIns="0" bIns="0" rtlCol="0" anchor="t">
            <a:spAutoFit/>
          </a:bodyPr>
          <a:lstStyle/>
          <a:p>
            <a:pPr algn="l">
              <a:lnSpc>
                <a:spcPts val="8419"/>
              </a:lnSpc>
            </a:pPr>
            <a:r>
              <a:rPr lang="en-US" sz="8419">
                <a:solidFill>
                  <a:srgbClr val="91612F"/>
                </a:solidFill>
                <a:latin typeface="Linux Biolinum"/>
                <a:ea typeface="Linux Biolinum"/>
                <a:cs typeface="Linux Biolinum"/>
                <a:sym typeface="Linux Biolinum"/>
              </a:rPr>
              <a:t>05</a:t>
            </a:r>
          </a:p>
        </p:txBody>
      </p:sp>
      <p:sp>
        <p:nvSpPr>
          <p:cNvPr id="17" name="TextBox 17"/>
          <p:cNvSpPr txBox="1"/>
          <p:nvPr/>
        </p:nvSpPr>
        <p:spPr>
          <a:xfrm>
            <a:off x="2391495" y="4344812"/>
            <a:ext cx="4302200" cy="642718"/>
          </a:xfrm>
          <a:prstGeom prst="rect">
            <a:avLst/>
          </a:prstGeom>
        </p:spPr>
        <p:txBody>
          <a:bodyPr lIns="0" tIns="0" rIns="0" bIns="0" rtlCol="0" anchor="t">
            <a:spAutoFit/>
          </a:bodyPr>
          <a:lstStyle/>
          <a:p>
            <a:pPr marL="0" lvl="0" indent="0" algn="l">
              <a:lnSpc>
                <a:spcPts val="2419"/>
              </a:lnSpc>
              <a:spcBef>
                <a:spcPct val="0"/>
              </a:spcBef>
            </a:pPr>
            <a:r>
              <a:rPr lang="en-US" sz="2419" u="none" strike="noStrike" spc="120">
                <a:solidFill>
                  <a:srgbClr val="91612F"/>
                </a:solidFill>
                <a:latin typeface="Linux Biolinum"/>
                <a:ea typeface="Linux Biolinum"/>
                <a:cs typeface="Linux Biolinum"/>
                <a:sym typeface="Linux Biolinum"/>
              </a:rPr>
              <a:t>ACCIÓN DE CONTROL VISUAL</a:t>
            </a:r>
          </a:p>
        </p:txBody>
      </p:sp>
      <p:sp>
        <p:nvSpPr>
          <p:cNvPr id="18" name="TextBox 18"/>
          <p:cNvSpPr txBox="1"/>
          <p:nvPr/>
        </p:nvSpPr>
        <p:spPr>
          <a:xfrm>
            <a:off x="949351" y="4014838"/>
            <a:ext cx="1084772" cy="1128662"/>
          </a:xfrm>
          <a:prstGeom prst="rect">
            <a:avLst/>
          </a:prstGeom>
        </p:spPr>
        <p:txBody>
          <a:bodyPr lIns="0" tIns="0" rIns="0" bIns="0" rtlCol="0" anchor="t">
            <a:spAutoFit/>
          </a:bodyPr>
          <a:lstStyle/>
          <a:p>
            <a:pPr algn="l">
              <a:lnSpc>
                <a:spcPts val="8419"/>
              </a:lnSpc>
            </a:pPr>
            <a:r>
              <a:rPr lang="en-US" sz="8419">
                <a:solidFill>
                  <a:srgbClr val="91612F"/>
                </a:solidFill>
                <a:latin typeface="Linux Biolinum"/>
                <a:ea typeface="Linux Biolinum"/>
                <a:cs typeface="Linux Biolinum"/>
                <a:sym typeface="Linux Biolinum"/>
              </a:rPr>
              <a:t>03</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CF7"/>
        </a:solidFill>
        <a:effectLst/>
      </p:bgPr>
    </p:bg>
    <p:spTree>
      <p:nvGrpSpPr>
        <p:cNvPr id="1" name=""/>
        <p:cNvGrpSpPr/>
        <p:nvPr/>
      </p:nvGrpSpPr>
      <p:grpSpPr>
        <a:xfrm>
          <a:off x="0" y="0"/>
          <a:ext cx="0" cy="0"/>
          <a:chOff x="0" y="0"/>
          <a:chExt cx="0" cy="0"/>
        </a:xfrm>
      </p:grpSpPr>
      <p:sp>
        <p:nvSpPr>
          <p:cNvPr id="2" name="Freeform 2"/>
          <p:cNvSpPr/>
          <p:nvPr/>
        </p:nvSpPr>
        <p:spPr>
          <a:xfrm rot="-5400000">
            <a:off x="14077249" y="7123355"/>
            <a:ext cx="7256937" cy="6987210"/>
          </a:xfrm>
          <a:custGeom>
            <a:avLst/>
            <a:gdLst/>
            <a:ahLst/>
            <a:cxnLst/>
            <a:rect l="l" t="t" r="r" b="b"/>
            <a:pathLst>
              <a:path w="7256937" h="6987210">
                <a:moveTo>
                  <a:pt x="0" y="0"/>
                </a:moveTo>
                <a:lnTo>
                  <a:pt x="7256936" y="0"/>
                </a:lnTo>
                <a:lnTo>
                  <a:pt x="7256936" y="6987210"/>
                </a:lnTo>
                <a:lnTo>
                  <a:pt x="0" y="698721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MX"/>
          </a:p>
        </p:txBody>
      </p:sp>
      <p:sp>
        <p:nvSpPr>
          <p:cNvPr id="3" name="Freeform 3"/>
          <p:cNvSpPr/>
          <p:nvPr/>
        </p:nvSpPr>
        <p:spPr>
          <a:xfrm flipH="1">
            <a:off x="17259300" y="888630"/>
            <a:ext cx="1691219" cy="4627715"/>
          </a:xfrm>
          <a:custGeom>
            <a:avLst/>
            <a:gdLst/>
            <a:ahLst/>
            <a:cxnLst/>
            <a:rect l="l" t="t" r="r" b="b"/>
            <a:pathLst>
              <a:path w="1691219" h="4627715">
                <a:moveTo>
                  <a:pt x="1691219" y="0"/>
                </a:moveTo>
                <a:lnTo>
                  <a:pt x="0" y="0"/>
                </a:lnTo>
                <a:lnTo>
                  <a:pt x="0" y="4627715"/>
                </a:lnTo>
                <a:lnTo>
                  <a:pt x="1691219" y="4627715"/>
                </a:lnTo>
                <a:lnTo>
                  <a:pt x="1691219"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s-MX"/>
          </a:p>
        </p:txBody>
      </p:sp>
      <p:sp>
        <p:nvSpPr>
          <p:cNvPr id="4" name="Freeform 4"/>
          <p:cNvSpPr/>
          <p:nvPr/>
        </p:nvSpPr>
        <p:spPr>
          <a:xfrm>
            <a:off x="15197449" y="-1360712"/>
            <a:ext cx="4565087" cy="4498686"/>
          </a:xfrm>
          <a:custGeom>
            <a:avLst/>
            <a:gdLst/>
            <a:ahLst/>
            <a:cxnLst/>
            <a:rect l="l" t="t" r="r" b="b"/>
            <a:pathLst>
              <a:path w="4565087" h="4498686">
                <a:moveTo>
                  <a:pt x="0" y="0"/>
                </a:moveTo>
                <a:lnTo>
                  <a:pt x="4565087" y="0"/>
                </a:lnTo>
                <a:lnTo>
                  <a:pt x="4565087" y="4498685"/>
                </a:lnTo>
                <a:lnTo>
                  <a:pt x="0" y="449868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s-MX"/>
          </a:p>
        </p:txBody>
      </p:sp>
      <p:sp>
        <p:nvSpPr>
          <p:cNvPr id="5" name="Freeform 5"/>
          <p:cNvSpPr/>
          <p:nvPr/>
        </p:nvSpPr>
        <p:spPr>
          <a:xfrm>
            <a:off x="931374" y="1404438"/>
            <a:ext cx="6794120" cy="6881705"/>
          </a:xfrm>
          <a:custGeom>
            <a:avLst/>
            <a:gdLst/>
            <a:ahLst/>
            <a:cxnLst/>
            <a:rect l="l" t="t" r="r" b="b"/>
            <a:pathLst>
              <a:path w="6794120" h="6881705">
                <a:moveTo>
                  <a:pt x="0" y="0"/>
                </a:moveTo>
                <a:lnTo>
                  <a:pt x="6794120" y="0"/>
                </a:lnTo>
                <a:lnTo>
                  <a:pt x="6794120" y="6881705"/>
                </a:lnTo>
                <a:lnTo>
                  <a:pt x="0" y="688170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s-MX"/>
          </a:p>
        </p:txBody>
      </p:sp>
      <p:grpSp>
        <p:nvGrpSpPr>
          <p:cNvPr id="6" name="Group 6"/>
          <p:cNvGrpSpPr/>
          <p:nvPr/>
        </p:nvGrpSpPr>
        <p:grpSpPr>
          <a:xfrm>
            <a:off x="279238" y="888630"/>
            <a:ext cx="1498925" cy="1192839"/>
            <a:chOff x="0" y="0"/>
            <a:chExt cx="1998566" cy="1590452"/>
          </a:xfrm>
        </p:grpSpPr>
        <p:sp>
          <p:nvSpPr>
            <p:cNvPr id="7" name="Freeform 7"/>
            <p:cNvSpPr/>
            <p:nvPr/>
          </p:nvSpPr>
          <p:spPr>
            <a:xfrm>
              <a:off x="0" y="0"/>
              <a:ext cx="1998566" cy="1590452"/>
            </a:xfrm>
            <a:custGeom>
              <a:avLst/>
              <a:gdLst/>
              <a:ahLst/>
              <a:cxnLst/>
              <a:rect l="l" t="t" r="r" b="b"/>
              <a:pathLst>
                <a:path w="1998566" h="1590452">
                  <a:moveTo>
                    <a:pt x="0" y="0"/>
                  </a:moveTo>
                  <a:lnTo>
                    <a:pt x="1998566" y="0"/>
                  </a:lnTo>
                  <a:lnTo>
                    <a:pt x="1998566" y="1590452"/>
                  </a:lnTo>
                  <a:lnTo>
                    <a:pt x="0" y="1590452"/>
                  </a:lnTo>
                  <a:lnTo>
                    <a:pt x="0" y="0"/>
                  </a:lnTo>
                  <a:close/>
                </a:path>
              </a:pathLst>
            </a:custGeom>
            <a:blipFill>
              <a:blip r:embed="rId10">
                <a:extLst>
                  <a:ext uri="{96DAC541-7B7A-43D3-8B79-37D633B846F1}">
                    <asvg:svgBlip xmlns:asvg="http://schemas.microsoft.com/office/drawing/2016/SVG/main" r:embed="rId11"/>
                  </a:ext>
                </a:extLst>
              </a:blip>
              <a:stretch>
                <a:fillRect t="-10494" b="-10494"/>
              </a:stretch>
            </a:blipFill>
          </p:spPr>
          <p:txBody>
            <a:bodyPr/>
            <a:lstStyle/>
            <a:p>
              <a:endParaRPr lang="es-MX"/>
            </a:p>
          </p:txBody>
        </p:sp>
        <p:sp>
          <p:nvSpPr>
            <p:cNvPr id="8" name="TextBox 8"/>
            <p:cNvSpPr txBox="1"/>
            <p:nvPr/>
          </p:nvSpPr>
          <p:spPr>
            <a:xfrm>
              <a:off x="504547" y="434751"/>
              <a:ext cx="805085" cy="727301"/>
            </a:xfrm>
            <a:prstGeom prst="rect">
              <a:avLst/>
            </a:prstGeom>
          </p:spPr>
          <p:txBody>
            <a:bodyPr lIns="0" tIns="0" rIns="0" bIns="0" rtlCol="0" anchor="t">
              <a:spAutoFit/>
            </a:bodyPr>
            <a:lstStyle/>
            <a:p>
              <a:pPr algn="ctr">
                <a:lnSpc>
                  <a:spcPts val="3903"/>
                </a:lnSpc>
                <a:spcBef>
                  <a:spcPct val="0"/>
                </a:spcBef>
              </a:pPr>
              <a:r>
                <a:rPr lang="en-US" sz="3903" i="1">
                  <a:solidFill>
                    <a:srgbClr val="FFFCF7"/>
                  </a:solidFill>
                  <a:latin typeface="Linux Biolinum Italics"/>
                  <a:ea typeface="Linux Biolinum Italics"/>
                  <a:cs typeface="Linux Biolinum Italics"/>
                  <a:sym typeface="Linux Biolinum Italics"/>
                </a:rPr>
                <a:t>RR</a:t>
              </a:r>
            </a:p>
          </p:txBody>
        </p:sp>
      </p:grpSp>
      <p:sp>
        <p:nvSpPr>
          <p:cNvPr id="9" name="Freeform 9"/>
          <p:cNvSpPr/>
          <p:nvPr/>
        </p:nvSpPr>
        <p:spPr>
          <a:xfrm>
            <a:off x="1384534" y="2861846"/>
            <a:ext cx="5887800" cy="4333978"/>
          </a:xfrm>
          <a:custGeom>
            <a:avLst/>
            <a:gdLst/>
            <a:ahLst/>
            <a:cxnLst/>
            <a:rect l="l" t="t" r="r" b="b"/>
            <a:pathLst>
              <a:path w="5887800" h="4333978">
                <a:moveTo>
                  <a:pt x="0" y="0"/>
                </a:moveTo>
                <a:lnTo>
                  <a:pt x="5887800" y="0"/>
                </a:lnTo>
                <a:lnTo>
                  <a:pt x="5887800" y="4333979"/>
                </a:lnTo>
                <a:lnTo>
                  <a:pt x="0" y="4333979"/>
                </a:lnTo>
                <a:lnTo>
                  <a:pt x="0" y="0"/>
                </a:lnTo>
                <a:close/>
              </a:path>
            </a:pathLst>
          </a:custGeom>
          <a:blipFill>
            <a:blip r:embed="rId12"/>
            <a:stretch>
              <a:fillRect l="-1401" r="-1401"/>
            </a:stretch>
          </a:blipFill>
        </p:spPr>
        <p:txBody>
          <a:bodyPr/>
          <a:lstStyle/>
          <a:p>
            <a:endParaRPr lang="es-MX"/>
          </a:p>
        </p:txBody>
      </p:sp>
      <p:grpSp>
        <p:nvGrpSpPr>
          <p:cNvPr id="10" name="Group 10"/>
          <p:cNvGrpSpPr/>
          <p:nvPr/>
        </p:nvGrpSpPr>
        <p:grpSpPr>
          <a:xfrm>
            <a:off x="8574759" y="3137973"/>
            <a:ext cx="5937130" cy="3262116"/>
            <a:chOff x="0" y="0"/>
            <a:chExt cx="7916174" cy="4349488"/>
          </a:xfrm>
        </p:grpSpPr>
        <p:sp>
          <p:nvSpPr>
            <p:cNvPr id="11" name="TextBox 11"/>
            <p:cNvSpPr txBox="1"/>
            <p:nvPr/>
          </p:nvSpPr>
          <p:spPr>
            <a:xfrm>
              <a:off x="0" y="366478"/>
              <a:ext cx="7916174" cy="2750293"/>
            </a:xfrm>
            <a:prstGeom prst="rect">
              <a:avLst/>
            </a:prstGeom>
          </p:spPr>
          <p:txBody>
            <a:bodyPr lIns="0" tIns="0" rIns="0" bIns="0" rtlCol="0" anchor="t">
              <a:spAutoFit/>
            </a:bodyPr>
            <a:lstStyle/>
            <a:p>
              <a:pPr algn="l">
                <a:lnSpc>
                  <a:spcPts val="7799"/>
                </a:lnSpc>
              </a:pPr>
              <a:r>
                <a:rPr lang="en-US" sz="7799">
                  <a:solidFill>
                    <a:srgbClr val="91612F"/>
                  </a:solidFill>
                  <a:latin typeface="Linux Biolinum"/>
                  <a:ea typeface="Linux Biolinum"/>
                  <a:cs typeface="Linux Biolinum"/>
                  <a:sym typeface="Linux Biolinum"/>
                </a:rPr>
                <a:t>Cinemática Inversa </a:t>
              </a:r>
            </a:p>
          </p:txBody>
        </p:sp>
        <p:sp>
          <p:nvSpPr>
            <p:cNvPr id="12" name="TextBox 12"/>
            <p:cNvSpPr txBox="1"/>
            <p:nvPr/>
          </p:nvSpPr>
          <p:spPr>
            <a:xfrm>
              <a:off x="0" y="3922080"/>
              <a:ext cx="7916174" cy="378622"/>
            </a:xfrm>
            <a:prstGeom prst="rect">
              <a:avLst/>
            </a:prstGeom>
          </p:spPr>
          <p:txBody>
            <a:bodyPr lIns="0" tIns="0" rIns="0" bIns="0" rtlCol="0" anchor="t">
              <a:spAutoFit/>
            </a:bodyPr>
            <a:lstStyle/>
            <a:p>
              <a:pPr algn="l">
                <a:lnSpc>
                  <a:spcPts val="2019"/>
                </a:lnSpc>
              </a:pPr>
              <a:r>
                <a:rPr lang="en-US" sz="2019" spc="100">
                  <a:solidFill>
                    <a:srgbClr val="D4813E"/>
                  </a:solidFill>
                  <a:latin typeface="Linux Biolinum"/>
                  <a:ea typeface="Linux Biolinum"/>
                  <a:cs typeface="Linux Biolinum"/>
                  <a:sym typeface="Linux Biolinum"/>
                </a:rPr>
                <a:t>DIRECTA Y DIFERENCIAL</a:t>
              </a: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CF7"/>
        </a:solidFill>
        <a:effectLst/>
      </p:bgPr>
    </p:bg>
    <p:spTree>
      <p:nvGrpSpPr>
        <p:cNvPr id="1" name=""/>
        <p:cNvGrpSpPr/>
        <p:nvPr/>
      </p:nvGrpSpPr>
      <p:grpSpPr>
        <a:xfrm>
          <a:off x="0" y="0"/>
          <a:ext cx="0" cy="0"/>
          <a:chOff x="0" y="0"/>
          <a:chExt cx="0" cy="0"/>
        </a:xfrm>
      </p:grpSpPr>
      <p:sp>
        <p:nvSpPr>
          <p:cNvPr id="2" name="Freeform 2"/>
          <p:cNvSpPr/>
          <p:nvPr/>
        </p:nvSpPr>
        <p:spPr>
          <a:xfrm rot="-3518030">
            <a:off x="12947800" y="-5158478"/>
            <a:ext cx="7256937" cy="6987210"/>
          </a:xfrm>
          <a:custGeom>
            <a:avLst/>
            <a:gdLst/>
            <a:ahLst/>
            <a:cxnLst/>
            <a:rect l="l" t="t" r="r" b="b"/>
            <a:pathLst>
              <a:path w="7256937" h="6987210">
                <a:moveTo>
                  <a:pt x="0" y="0"/>
                </a:moveTo>
                <a:lnTo>
                  <a:pt x="7256936" y="0"/>
                </a:lnTo>
                <a:lnTo>
                  <a:pt x="7256936" y="6987209"/>
                </a:lnTo>
                <a:lnTo>
                  <a:pt x="0" y="69872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MX"/>
          </a:p>
        </p:txBody>
      </p:sp>
      <p:sp>
        <p:nvSpPr>
          <p:cNvPr id="3" name="Freeform 3"/>
          <p:cNvSpPr/>
          <p:nvPr/>
        </p:nvSpPr>
        <p:spPr>
          <a:xfrm rot="-10800000" flipH="1">
            <a:off x="-222130" y="-248092"/>
            <a:ext cx="1691219" cy="4627715"/>
          </a:xfrm>
          <a:custGeom>
            <a:avLst/>
            <a:gdLst/>
            <a:ahLst/>
            <a:cxnLst/>
            <a:rect l="l" t="t" r="r" b="b"/>
            <a:pathLst>
              <a:path w="1691219" h="4627715">
                <a:moveTo>
                  <a:pt x="1691219" y="0"/>
                </a:moveTo>
                <a:lnTo>
                  <a:pt x="0" y="0"/>
                </a:lnTo>
                <a:lnTo>
                  <a:pt x="0" y="4627715"/>
                </a:lnTo>
                <a:lnTo>
                  <a:pt x="1691219" y="4627715"/>
                </a:lnTo>
                <a:lnTo>
                  <a:pt x="1691219"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s-MX"/>
          </a:p>
        </p:txBody>
      </p:sp>
      <p:sp>
        <p:nvSpPr>
          <p:cNvPr id="4" name="Freeform 4"/>
          <p:cNvSpPr/>
          <p:nvPr/>
        </p:nvSpPr>
        <p:spPr>
          <a:xfrm>
            <a:off x="623479" y="-1169548"/>
            <a:ext cx="3583276" cy="3531156"/>
          </a:xfrm>
          <a:custGeom>
            <a:avLst/>
            <a:gdLst/>
            <a:ahLst/>
            <a:cxnLst/>
            <a:rect l="l" t="t" r="r" b="b"/>
            <a:pathLst>
              <a:path w="3583276" h="3531156">
                <a:moveTo>
                  <a:pt x="0" y="0"/>
                </a:moveTo>
                <a:lnTo>
                  <a:pt x="3583277" y="0"/>
                </a:lnTo>
                <a:lnTo>
                  <a:pt x="3583277" y="3531156"/>
                </a:lnTo>
                <a:lnTo>
                  <a:pt x="0" y="353115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s-MX"/>
          </a:p>
        </p:txBody>
      </p:sp>
      <p:sp>
        <p:nvSpPr>
          <p:cNvPr id="6" name="Freeform 6"/>
          <p:cNvSpPr/>
          <p:nvPr/>
        </p:nvSpPr>
        <p:spPr>
          <a:xfrm>
            <a:off x="6368131" y="1445967"/>
            <a:ext cx="8627422" cy="4852925"/>
          </a:xfrm>
          <a:custGeom>
            <a:avLst/>
            <a:gdLst/>
            <a:ahLst/>
            <a:cxnLst/>
            <a:rect l="l" t="t" r="r" b="b"/>
            <a:pathLst>
              <a:path w="8627422" h="4852925">
                <a:moveTo>
                  <a:pt x="0" y="0"/>
                </a:moveTo>
                <a:lnTo>
                  <a:pt x="8627422" y="0"/>
                </a:lnTo>
                <a:lnTo>
                  <a:pt x="8627422" y="4852925"/>
                </a:lnTo>
                <a:lnTo>
                  <a:pt x="0" y="4852925"/>
                </a:lnTo>
                <a:lnTo>
                  <a:pt x="0" y="0"/>
                </a:lnTo>
                <a:close/>
              </a:path>
            </a:pathLst>
          </a:custGeom>
          <a:blipFill>
            <a:blip r:embed="rId8"/>
            <a:stretch>
              <a:fillRect/>
            </a:stretch>
          </a:blipFill>
        </p:spPr>
        <p:txBody>
          <a:bodyPr/>
          <a:lstStyle/>
          <a:p>
            <a:endParaRPr lang="es-MX"/>
          </a:p>
        </p:txBody>
      </p:sp>
      <p:grpSp>
        <p:nvGrpSpPr>
          <p:cNvPr id="7" name="Group 7"/>
          <p:cNvGrpSpPr/>
          <p:nvPr/>
        </p:nvGrpSpPr>
        <p:grpSpPr>
          <a:xfrm>
            <a:off x="623479" y="4695748"/>
            <a:ext cx="5958696" cy="4244396"/>
            <a:chOff x="0" y="0"/>
            <a:chExt cx="7944928" cy="5659195"/>
          </a:xfrm>
        </p:grpSpPr>
        <p:sp>
          <p:nvSpPr>
            <p:cNvPr id="8" name="TextBox 8"/>
            <p:cNvSpPr txBox="1"/>
            <p:nvPr/>
          </p:nvSpPr>
          <p:spPr>
            <a:xfrm>
              <a:off x="0" y="171451"/>
              <a:ext cx="7944928" cy="3168923"/>
            </a:xfrm>
            <a:prstGeom prst="rect">
              <a:avLst/>
            </a:prstGeom>
          </p:spPr>
          <p:txBody>
            <a:bodyPr lIns="0" tIns="0" rIns="0" bIns="0" rtlCol="0" anchor="t">
              <a:spAutoFit/>
            </a:bodyPr>
            <a:lstStyle/>
            <a:p>
              <a:pPr algn="l">
                <a:lnSpc>
                  <a:spcPts val="8999"/>
                </a:lnSpc>
              </a:pPr>
              <a:r>
                <a:rPr lang="en-US" sz="8999">
                  <a:solidFill>
                    <a:srgbClr val="91612F"/>
                  </a:solidFill>
                  <a:latin typeface="Linux Biolinum"/>
                  <a:ea typeface="Linux Biolinum"/>
                  <a:cs typeface="Linux Biolinum"/>
                  <a:sym typeface="Linux Biolinum"/>
                </a:rPr>
                <a:t>Cinemática Directa</a:t>
              </a:r>
            </a:p>
          </p:txBody>
        </p:sp>
        <p:sp>
          <p:nvSpPr>
            <p:cNvPr id="9" name="TextBox 9"/>
            <p:cNvSpPr txBox="1"/>
            <p:nvPr/>
          </p:nvSpPr>
          <p:spPr>
            <a:xfrm>
              <a:off x="0" y="3858863"/>
              <a:ext cx="7944928" cy="649396"/>
            </a:xfrm>
            <a:prstGeom prst="rect">
              <a:avLst/>
            </a:prstGeom>
          </p:spPr>
          <p:txBody>
            <a:bodyPr lIns="0" tIns="0" rIns="0" bIns="0" rtlCol="0" anchor="t">
              <a:spAutoFit/>
            </a:bodyPr>
            <a:lstStyle/>
            <a:p>
              <a:pPr algn="l">
                <a:lnSpc>
                  <a:spcPts val="4087"/>
                </a:lnSpc>
              </a:pPr>
              <a:r>
                <a:rPr lang="en-US" sz="2919">
                  <a:solidFill>
                    <a:srgbClr val="D4813E"/>
                  </a:solidFill>
                  <a:latin typeface="Assistant"/>
                  <a:ea typeface="Assistant"/>
                  <a:cs typeface="Assistant"/>
                  <a:sym typeface="Assistant"/>
                </a:rPr>
                <a:t>Modelo Denavit-Hartenberg</a:t>
              </a:r>
            </a:p>
          </p:txBody>
        </p:sp>
        <p:sp>
          <p:nvSpPr>
            <p:cNvPr id="10" name="TextBox 10"/>
            <p:cNvSpPr txBox="1"/>
            <p:nvPr/>
          </p:nvSpPr>
          <p:spPr>
            <a:xfrm>
              <a:off x="0" y="5192156"/>
              <a:ext cx="7944928" cy="467039"/>
            </a:xfrm>
            <a:prstGeom prst="rect">
              <a:avLst/>
            </a:prstGeom>
          </p:spPr>
          <p:txBody>
            <a:bodyPr lIns="0" tIns="0" rIns="0" bIns="0" rtlCol="0" anchor="t">
              <a:spAutoFit/>
            </a:bodyPr>
            <a:lstStyle/>
            <a:p>
              <a:pPr algn="l">
                <a:lnSpc>
                  <a:spcPts val="2995"/>
                </a:lnSpc>
              </a:pPr>
              <a:endParaRPr/>
            </a:p>
          </p:txBody>
        </p:sp>
      </p:grpSp>
      <p:pic>
        <p:nvPicPr>
          <p:cNvPr id="12" name="Imagen 11">
            <a:extLst>
              <a:ext uri="{FF2B5EF4-FFF2-40B4-BE49-F238E27FC236}">
                <a16:creationId xmlns:a16="http://schemas.microsoft.com/office/drawing/2014/main" id="{A02183B3-2441-3C25-9EB9-64B6B5779C7A}"/>
              </a:ext>
            </a:extLst>
          </p:cNvPr>
          <p:cNvPicPr>
            <a:picLocks noChangeAspect="1"/>
          </p:cNvPicPr>
          <p:nvPr/>
        </p:nvPicPr>
        <p:blipFill>
          <a:blip r:embed="rId9"/>
          <a:srcRect l="17002" t="41813" r="34708" b="26123"/>
          <a:stretch/>
        </p:blipFill>
        <p:spPr>
          <a:xfrm>
            <a:off x="6781800" y="6667500"/>
            <a:ext cx="9054065" cy="3072506"/>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CF7"/>
        </a:solidFill>
        <a:effectLst/>
      </p:bgPr>
    </p:bg>
    <p:spTree>
      <p:nvGrpSpPr>
        <p:cNvPr id="1" name=""/>
        <p:cNvGrpSpPr/>
        <p:nvPr/>
      </p:nvGrpSpPr>
      <p:grpSpPr>
        <a:xfrm>
          <a:off x="0" y="0"/>
          <a:ext cx="0" cy="0"/>
          <a:chOff x="0" y="0"/>
          <a:chExt cx="0" cy="0"/>
        </a:xfrm>
      </p:grpSpPr>
      <p:sp>
        <p:nvSpPr>
          <p:cNvPr id="2" name="Freeform 2"/>
          <p:cNvSpPr/>
          <p:nvPr/>
        </p:nvSpPr>
        <p:spPr>
          <a:xfrm rot="5400000">
            <a:off x="-2043424" y="-3858818"/>
            <a:ext cx="7256937" cy="6987210"/>
          </a:xfrm>
          <a:custGeom>
            <a:avLst/>
            <a:gdLst/>
            <a:ahLst/>
            <a:cxnLst/>
            <a:rect l="l" t="t" r="r" b="b"/>
            <a:pathLst>
              <a:path w="7256937" h="6987210">
                <a:moveTo>
                  <a:pt x="0" y="0"/>
                </a:moveTo>
                <a:lnTo>
                  <a:pt x="7256937" y="0"/>
                </a:lnTo>
                <a:lnTo>
                  <a:pt x="7256937" y="6987210"/>
                </a:lnTo>
                <a:lnTo>
                  <a:pt x="0" y="698721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MX"/>
          </a:p>
        </p:txBody>
      </p:sp>
      <p:sp>
        <p:nvSpPr>
          <p:cNvPr id="3" name="Freeform 3"/>
          <p:cNvSpPr/>
          <p:nvPr/>
        </p:nvSpPr>
        <p:spPr>
          <a:xfrm rot="-5400000" flipH="1">
            <a:off x="15572615" y="-1736148"/>
            <a:ext cx="1691219" cy="4627715"/>
          </a:xfrm>
          <a:custGeom>
            <a:avLst/>
            <a:gdLst/>
            <a:ahLst/>
            <a:cxnLst/>
            <a:rect l="l" t="t" r="r" b="b"/>
            <a:pathLst>
              <a:path w="1691219" h="4627715">
                <a:moveTo>
                  <a:pt x="1691219" y="0"/>
                </a:moveTo>
                <a:lnTo>
                  <a:pt x="0" y="0"/>
                </a:lnTo>
                <a:lnTo>
                  <a:pt x="0" y="4627714"/>
                </a:lnTo>
                <a:lnTo>
                  <a:pt x="1691219" y="4627714"/>
                </a:lnTo>
                <a:lnTo>
                  <a:pt x="1691219"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s-MX"/>
          </a:p>
        </p:txBody>
      </p:sp>
      <p:sp>
        <p:nvSpPr>
          <p:cNvPr id="4" name="Freeform 4"/>
          <p:cNvSpPr/>
          <p:nvPr/>
        </p:nvSpPr>
        <p:spPr>
          <a:xfrm>
            <a:off x="16418225" y="-267901"/>
            <a:ext cx="3583276" cy="3531156"/>
          </a:xfrm>
          <a:custGeom>
            <a:avLst/>
            <a:gdLst/>
            <a:ahLst/>
            <a:cxnLst/>
            <a:rect l="l" t="t" r="r" b="b"/>
            <a:pathLst>
              <a:path w="3583276" h="3531156">
                <a:moveTo>
                  <a:pt x="0" y="0"/>
                </a:moveTo>
                <a:lnTo>
                  <a:pt x="3583276" y="0"/>
                </a:lnTo>
                <a:lnTo>
                  <a:pt x="3583276" y="3531156"/>
                </a:lnTo>
                <a:lnTo>
                  <a:pt x="0" y="353115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s-MX"/>
          </a:p>
        </p:txBody>
      </p:sp>
      <p:grpSp>
        <p:nvGrpSpPr>
          <p:cNvPr id="6" name="Group 6"/>
          <p:cNvGrpSpPr/>
          <p:nvPr/>
        </p:nvGrpSpPr>
        <p:grpSpPr>
          <a:xfrm>
            <a:off x="1292843" y="3669852"/>
            <a:ext cx="6347463" cy="4213905"/>
            <a:chOff x="0" y="0"/>
            <a:chExt cx="8463283" cy="5618540"/>
          </a:xfrm>
        </p:grpSpPr>
        <p:sp>
          <p:nvSpPr>
            <p:cNvPr id="7" name="TextBox 7"/>
            <p:cNvSpPr txBox="1"/>
            <p:nvPr/>
          </p:nvSpPr>
          <p:spPr>
            <a:xfrm>
              <a:off x="0" y="171451"/>
              <a:ext cx="8463283" cy="3168923"/>
            </a:xfrm>
            <a:prstGeom prst="rect">
              <a:avLst/>
            </a:prstGeom>
          </p:spPr>
          <p:txBody>
            <a:bodyPr lIns="0" tIns="0" rIns="0" bIns="0" rtlCol="0" anchor="t">
              <a:spAutoFit/>
            </a:bodyPr>
            <a:lstStyle/>
            <a:p>
              <a:pPr algn="l">
                <a:lnSpc>
                  <a:spcPts val="8999"/>
                </a:lnSpc>
              </a:pPr>
              <a:r>
                <a:rPr lang="en-US" sz="8999">
                  <a:solidFill>
                    <a:srgbClr val="91612F"/>
                  </a:solidFill>
                  <a:latin typeface="Linux Biolinum"/>
                  <a:ea typeface="Linux Biolinum"/>
                  <a:cs typeface="Linux Biolinum"/>
                  <a:sym typeface="Linux Biolinum"/>
                </a:rPr>
                <a:t>Cinemática Diferencial</a:t>
              </a:r>
            </a:p>
          </p:txBody>
        </p:sp>
        <p:sp>
          <p:nvSpPr>
            <p:cNvPr id="8" name="TextBox 8"/>
            <p:cNvSpPr txBox="1"/>
            <p:nvPr/>
          </p:nvSpPr>
          <p:spPr>
            <a:xfrm>
              <a:off x="0" y="3858863"/>
              <a:ext cx="8463283" cy="649396"/>
            </a:xfrm>
            <a:prstGeom prst="rect">
              <a:avLst/>
            </a:prstGeom>
          </p:spPr>
          <p:txBody>
            <a:bodyPr lIns="0" tIns="0" rIns="0" bIns="0" rtlCol="0" anchor="t">
              <a:spAutoFit/>
            </a:bodyPr>
            <a:lstStyle/>
            <a:p>
              <a:pPr algn="l">
                <a:lnSpc>
                  <a:spcPts val="4087"/>
                </a:lnSpc>
              </a:pPr>
              <a:r>
                <a:rPr lang="en-US" sz="2919">
                  <a:solidFill>
                    <a:srgbClr val="D4813E"/>
                  </a:solidFill>
                  <a:latin typeface="Assistant"/>
                  <a:ea typeface="Assistant"/>
                  <a:cs typeface="Assistant"/>
                  <a:sym typeface="Assistant"/>
                </a:rPr>
                <a:t>Jacobiano Geométrico (lineal/angular)</a:t>
              </a:r>
            </a:p>
          </p:txBody>
        </p:sp>
        <p:sp>
          <p:nvSpPr>
            <p:cNvPr id="9" name="TextBox 9"/>
            <p:cNvSpPr txBox="1"/>
            <p:nvPr/>
          </p:nvSpPr>
          <p:spPr>
            <a:xfrm>
              <a:off x="0" y="5131135"/>
              <a:ext cx="8463283" cy="487405"/>
            </a:xfrm>
            <a:prstGeom prst="rect">
              <a:avLst/>
            </a:prstGeom>
          </p:spPr>
          <p:txBody>
            <a:bodyPr lIns="0" tIns="0" rIns="0" bIns="0" rtlCol="0" anchor="t">
              <a:spAutoFit/>
            </a:bodyPr>
            <a:lstStyle/>
            <a:p>
              <a:pPr algn="l">
                <a:lnSpc>
                  <a:spcPts val="3107"/>
                </a:lnSpc>
              </a:pPr>
              <a:endParaRPr/>
            </a:p>
          </p:txBody>
        </p:sp>
      </p:grpSp>
      <p:pic>
        <p:nvPicPr>
          <p:cNvPr id="13" name="Imagen 12">
            <a:extLst>
              <a:ext uri="{FF2B5EF4-FFF2-40B4-BE49-F238E27FC236}">
                <a16:creationId xmlns:a16="http://schemas.microsoft.com/office/drawing/2014/main" id="{12117DFF-0082-3D8D-BEDE-45EBA8448B34}"/>
              </a:ext>
            </a:extLst>
          </p:cNvPr>
          <p:cNvPicPr>
            <a:picLocks noChangeAspect="1"/>
          </p:cNvPicPr>
          <p:nvPr/>
        </p:nvPicPr>
        <p:blipFill>
          <a:blip r:embed="rId8"/>
          <a:srcRect l="25874" t="30646" r="18154" b="16835"/>
          <a:stretch/>
        </p:blipFill>
        <p:spPr>
          <a:xfrm>
            <a:off x="8026417" y="3123152"/>
            <a:ext cx="8991600" cy="5047991"/>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336</TotalTime>
  <Words>355</Words>
  <Application>Microsoft Office PowerPoint</Application>
  <PresentationFormat>Personalizado</PresentationFormat>
  <Paragraphs>54</Paragraphs>
  <Slides>16</Slides>
  <Notes>0</Notes>
  <HiddenSlides>0</HiddenSlides>
  <MMClips>1</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16</vt:i4>
      </vt:variant>
    </vt:vector>
  </HeadingPairs>
  <TitlesOfParts>
    <vt:vector size="22" baseType="lpstr">
      <vt:lpstr>Arial</vt:lpstr>
      <vt:lpstr>Calibri</vt:lpstr>
      <vt:lpstr>Assistant</vt:lpstr>
      <vt:lpstr>Linux Biolinum</vt:lpstr>
      <vt:lpstr>Linux Biolinum Italics</vt:lpstr>
      <vt:lpstr>Office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Marrón y Beige Orgánico Formas Presentación de Marketing</dc:title>
  <cp:lastModifiedBy>Rosa Dávila</cp:lastModifiedBy>
  <cp:revision>6</cp:revision>
  <dcterms:created xsi:type="dcterms:W3CDTF">2006-08-16T00:00:00Z</dcterms:created>
  <dcterms:modified xsi:type="dcterms:W3CDTF">2024-11-20T20:18:41Z</dcterms:modified>
  <dc:identifier>DAGW-qt8Yhw</dc:identifier>
</cp:coreProperties>
</file>